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8" r:id="rId1"/>
  </p:sldMasterIdLst>
  <p:notesMasterIdLst>
    <p:notesMasterId r:id="rId44"/>
  </p:notesMasterIdLst>
  <p:sldIdLst>
    <p:sldId id="296" r:id="rId2"/>
    <p:sldId id="355" r:id="rId3"/>
    <p:sldId id="356" r:id="rId4"/>
    <p:sldId id="357" r:id="rId5"/>
    <p:sldId id="358" r:id="rId6"/>
    <p:sldId id="360" r:id="rId7"/>
    <p:sldId id="361" r:id="rId8"/>
    <p:sldId id="362" r:id="rId9"/>
    <p:sldId id="359" r:id="rId10"/>
    <p:sldId id="363" r:id="rId11"/>
    <p:sldId id="365" r:id="rId12"/>
    <p:sldId id="369" r:id="rId13"/>
    <p:sldId id="364" r:id="rId14"/>
    <p:sldId id="370" r:id="rId15"/>
    <p:sldId id="371" r:id="rId16"/>
    <p:sldId id="372" r:id="rId17"/>
    <p:sldId id="374" r:id="rId18"/>
    <p:sldId id="373" r:id="rId19"/>
    <p:sldId id="375" r:id="rId20"/>
    <p:sldId id="376" r:id="rId21"/>
    <p:sldId id="378" r:id="rId22"/>
    <p:sldId id="381" r:id="rId23"/>
    <p:sldId id="382" r:id="rId24"/>
    <p:sldId id="383" r:id="rId25"/>
    <p:sldId id="384" r:id="rId26"/>
    <p:sldId id="385" r:id="rId27"/>
    <p:sldId id="386" r:id="rId28"/>
    <p:sldId id="390" r:id="rId29"/>
    <p:sldId id="392" r:id="rId30"/>
    <p:sldId id="391" r:id="rId31"/>
    <p:sldId id="393" r:id="rId32"/>
    <p:sldId id="397" r:id="rId33"/>
    <p:sldId id="396" r:id="rId34"/>
    <p:sldId id="394" r:id="rId35"/>
    <p:sldId id="395" r:id="rId36"/>
    <p:sldId id="398" r:id="rId37"/>
    <p:sldId id="399" r:id="rId38"/>
    <p:sldId id="400" r:id="rId39"/>
    <p:sldId id="401" r:id="rId40"/>
    <p:sldId id="402" r:id="rId41"/>
    <p:sldId id="405" r:id="rId42"/>
    <p:sldId id="298" r:id="rId4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5"/>
    </p:embeddedFont>
    <p:embeddedFont>
      <p:font typeface="Patrick Hand SC" panose="020B0604020202020204" charset="0"/>
      <p:regular r:id="rId46"/>
    </p:embeddedFont>
    <p:embeddedFont>
      <p:font typeface="Sniglet" panose="020B060402020202020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ção Padrão" id="{B6707112-0D15-4E5F-9931-D80349DB03C4}">
          <p14:sldIdLst>
            <p14:sldId id="296"/>
            <p14:sldId id="355"/>
            <p14:sldId id="356"/>
            <p14:sldId id="357"/>
            <p14:sldId id="358"/>
            <p14:sldId id="360"/>
            <p14:sldId id="361"/>
            <p14:sldId id="362"/>
            <p14:sldId id="359"/>
            <p14:sldId id="363"/>
            <p14:sldId id="365"/>
            <p14:sldId id="369"/>
            <p14:sldId id="364"/>
            <p14:sldId id="370"/>
            <p14:sldId id="371"/>
            <p14:sldId id="372"/>
            <p14:sldId id="374"/>
            <p14:sldId id="373"/>
            <p14:sldId id="375"/>
            <p14:sldId id="376"/>
            <p14:sldId id="378"/>
            <p14:sldId id="381"/>
            <p14:sldId id="382"/>
            <p14:sldId id="383"/>
            <p14:sldId id="384"/>
            <p14:sldId id="385"/>
            <p14:sldId id="386"/>
            <p14:sldId id="390"/>
            <p14:sldId id="392"/>
            <p14:sldId id="391"/>
            <p14:sldId id="393"/>
            <p14:sldId id="397"/>
            <p14:sldId id="396"/>
            <p14:sldId id="394"/>
            <p14:sldId id="395"/>
            <p14:sldId id="398"/>
            <p14:sldId id="399"/>
            <p14:sldId id="400"/>
            <p14:sldId id="401"/>
            <p14:sldId id="402"/>
            <p14:sldId id="405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2A95B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28C0CE-57A3-4D34-A831-E795E7F24F54}">
  <a:tblStyle styleId="{CD28C0CE-57A3-4D34-A831-E795E7F24F5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89813" autoAdjust="0"/>
  </p:normalViewPr>
  <p:slideViewPr>
    <p:cSldViewPr snapToGrid="0">
      <p:cViewPr varScale="1">
        <p:scale>
          <a:sx n="107" d="100"/>
          <a:sy n="107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7450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842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018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720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7453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713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 b="0"/>
            </a:lvl1pPr>
            <a:lvl2pPr lvl="1">
              <a:spcBef>
                <a:spcPts val="0"/>
              </a:spcBef>
              <a:buSzPct val="100000"/>
              <a:defRPr sz="6000" b="0"/>
            </a:lvl2pPr>
            <a:lvl3pPr lvl="2">
              <a:spcBef>
                <a:spcPts val="0"/>
              </a:spcBef>
              <a:buSzPct val="100000"/>
              <a:defRPr sz="6000" b="0"/>
            </a:lvl3pPr>
            <a:lvl4pPr lvl="3">
              <a:spcBef>
                <a:spcPts val="0"/>
              </a:spcBef>
              <a:buSzPct val="100000"/>
              <a:defRPr sz="6000" b="0"/>
            </a:lvl4pPr>
            <a:lvl5pPr lvl="4">
              <a:spcBef>
                <a:spcPts val="0"/>
              </a:spcBef>
              <a:buSzPct val="100000"/>
              <a:defRPr sz="6000" b="0"/>
            </a:lvl5pPr>
            <a:lvl6pPr lvl="5">
              <a:spcBef>
                <a:spcPts val="0"/>
              </a:spcBef>
              <a:buSzPct val="100000"/>
              <a:defRPr sz="6000" b="0"/>
            </a:lvl6pPr>
            <a:lvl7pPr lvl="6">
              <a:spcBef>
                <a:spcPts val="0"/>
              </a:spcBef>
              <a:buSzPct val="100000"/>
              <a:defRPr sz="6000" b="0"/>
            </a:lvl7pPr>
            <a:lvl8pPr lvl="7">
              <a:spcBef>
                <a:spcPts val="0"/>
              </a:spcBef>
              <a:buSzPct val="100000"/>
              <a:defRPr sz="6000" b="0"/>
            </a:lvl8pPr>
            <a:lvl9pPr lvl="8">
              <a:spcBef>
                <a:spcPts val="0"/>
              </a:spcBef>
              <a:buSzPct val="100000"/>
              <a:defRPr sz="6000" b="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0"/>
            </a:lvl1pPr>
            <a:lvl2pPr lvl="1" rtl="0">
              <a:spcBef>
                <a:spcPts val="0"/>
              </a:spcBef>
              <a:buSzPct val="100000"/>
              <a:defRPr sz="4800" b="0"/>
            </a:lvl2pPr>
            <a:lvl3pPr lvl="2" rtl="0">
              <a:spcBef>
                <a:spcPts val="0"/>
              </a:spcBef>
              <a:buSzPct val="100000"/>
              <a:defRPr sz="4800" b="0"/>
            </a:lvl3pPr>
            <a:lvl4pPr lvl="3" rtl="0">
              <a:spcBef>
                <a:spcPts val="0"/>
              </a:spcBef>
              <a:buSzPct val="100000"/>
              <a:defRPr sz="4800" b="0"/>
            </a:lvl4pPr>
            <a:lvl5pPr lvl="4" rtl="0">
              <a:spcBef>
                <a:spcPts val="0"/>
              </a:spcBef>
              <a:buSzPct val="100000"/>
              <a:defRPr sz="4800" b="0"/>
            </a:lvl5pPr>
            <a:lvl6pPr lvl="5" rtl="0">
              <a:spcBef>
                <a:spcPts val="0"/>
              </a:spcBef>
              <a:buSzPct val="100000"/>
              <a:defRPr sz="4800" b="0"/>
            </a:lvl6pPr>
            <a:lvl7pPr lvl="6" rtl="0">
              <a:spcBef>
                <a:spcPts val="0"/>
              </a:spcBef>
              <a:buSzPct val="100000"/>
              <a:defRPr sz="4800" b="0"/>
            </a:lvl7pPr>
            <a:lvl8pPr lvl="7" rtl="0">
              <a:spcBef>
                <a:spcPts val="0"/>
              </a:spcBef>
              <a:buSzPct val="100000"/>
              <a:defRPr sz="4800" b="0"/>
            </a:lvl8pPr>
            <a:lvl9pPr lvl="8" rtl="0">
              <a:spcBef>
                <a:spcPts val="0"/>
              </a:spcBef>
              <a:buSzPct val="100000"/>
              <a:defRPr sz="4800" b="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A4824-86FC-4334-9640-B34CCB6F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7B93B7-E620-44F2-870A-27BC662DB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4FBBAC-458F-43D0-95B9-2622FF9F7E9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7924801" y="4789885"/>
            <a:ext cx="733425" cy="27503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B74C-2408-429C-AE0D-11F8BEAF96DF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100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1" y="4685532"/>
            <a:ext cx="2126880" cy="3521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681" y="4685532"/>
            <a:ext cx="2895840" cy="3521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21" y="4685532"/>
            <a:ext cx="2126880" cy="3521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EB7A219-8FDB-44E5-84C6-5BFD9B9B65B1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779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3" r:id="rId3"/>
    <p:sldLayoutId id="2147483664" r:id="rId4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107718" y="1988709"/>
            <a:ext cx="4485812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pt-BR" dirty="0"/>
              <a:t>magnetismo</a:t>
            </a:r>
            <a:endParaRPr lang="en" dirty="0"/>
          </a:p>
        </p:txBody>
      </p:sp>
      <p:sp>
        <p:nvSpPr>
          <p:cNvPr id="2" name="CaixaDeTexto 1"/>
          <p:cNvSpPr txBox="1"/>
          <p:nvPr/>
        </p:nvSpPr>
        <p:spPr>
          <a:xfrm>
            <a:off x="2339558" y="3731490"/>
            <a:ext cx="4762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trick Hand SC" panose="020B0604020202020204" charset="0"/>
              </a:rPr>
              <a:t>Professores: Ariany frança/ Arthur Farias/ Bruno Leite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578" y="606205"/>
            <a:ext cx="1382813" cy="12362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D6B9064-9514-4383-8662-EA0BF577D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030" y="2418901"/>
            <a:ext cx="571500" cy="571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E3B0109-7D56-4ED8-B0F6-5EBF272B6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4372" y1="20000" x2="34532" y2="19798"/>
                        <a14:foregroundMark x1="34532" y1="19798" x2="55137" y2="20282"/>
                        <a14:foregroundMark x1="55137" y1="20282" x2="72945" y2="20000"/>
                        <a14:foregroundMark x1="24600" y1="18790" x2="56906" y2="19597"/>
                        <a14:foregroundMark x1="56906" y1="19597" x2="72945" y2="18790"/>
                        <a14:foregroundMark x1="72546" y1="18790" x2="30137" y2="19476"/>
                        <a14:foregroundMark x1="30137" y1="19476" x2="41895" y2="19718"/>
                        <a14:foregroundMark x1="41895" y1="19718" x2="32135" y2="20968"/>
                        <a14:foregroundMark x1="32135" y1="20968" x2="42237" y2="19032"/>
                        <a14:foregroundMark x1="42237" y1="19032" x2="73630" y2="19032"/>
                        <a14:foregroundMark x1="73630" y1="19032" x2="52968" y2="20685"/>
                        <a14:foregroundMark x1="52968" y1="20685" x2="63642" y2="20685"/>
                        <a14:foregroundMark x1="63642" y1="20685" x2="53767" y2="19476"/>
                        <a14:foregroundMark x1="53767" y1="19476" x2="66210" y2="19476"/>
                        <a14:foregroundMark x1="66210" y1="19476" x2="32877" y2="18508"/>
                        <a14:foregroundMark x1="32877" y1="18508" x2="55822" y2="20000"/>
                        <a14:foregroundMark x1="55822" y1="20000" x2="67580" y2="19718"/>
                        <a14:foregroundMark x1="67580" y1="19718" x2="71005" y2="20685"/>
                        <a14:foregroundMark x1="61187" y1="20524" x2="73630" y2="20403"/>
                        <a14:foregroundMark x1="73630" y1="20403" x2="72317" y2="20403"/>
                        <a14:foregroundMark x1="34760" y1="20806" x2="45434" y2="20806"/>
                        <a14:foregroundMark x1="45434" y1="20806" x2="55993" y2="20685"/>
                        <a14:foregroundMark x1="55993" y1="20685" x2="56164" y2="20685"/>
                        <a14:foregroundMark x1="53653" y1="20806" x2="24772" y2="20968"/>
                        <a14:foregroundMark x1="28253" y1="20524" x2="26142" y2="210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19" y="351184"/>
            <a:ext cx="1156832" cy="163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80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11614-E717-4A30-A5BA-96CEDAAB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 Magnético dos Ímãs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DA9FC8D-188B-4594-A7E8-48DF256D4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3712" y="1500754"/>
            <a:ext cx="3360134" cy="2520101"/>
          </a:xfr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C42D090-FAB8-4758-A83B-65158F0954EB}"/>
              </a:ext>
            </a:extLst>
          </p:cNvPr>
          <p:cNvSpPr txBox="1">
            <a:spLocks/>
          </p:cNvSpPr>
          <p:nvPr/>
        </p:nvSpPr>
        <p:spPr>
          <a:xfrm>
            <a:off x="1049500" y="1765926"/>
            <a:ext cx="3504212" cy="1407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/>
            <a:r>
              <a:rPr lang="pt-BR" dirty="0"/>
              <a:t>Linhas fechadas</a:t>
            </a:r>
          </a:p>
          <a:p>
            <a:pPr algn="just"/>
            <a:r>
              <a:rPr lang="pt-BR" dirty="0"/>
              <a:t>Saem do polo norte e chegam no polo sul</a:t>
            </a:r>
          </a:p>
        </p:txBody>
      </p:sp>
    </p:spTree>
    <p:extLst>
      <p:ext uri="{BB962C8B-B14F-4D97-AF65-F5344CB8AC3E}">
        <p14:creationId xmlns:p14="http://schemas.microsoft.com/office/powerpoint/2010/main" val="298333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11614-E717-4A30-A5BA-96CEDAAB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 Magnético Uniforme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C42D090-FAB8-4758-A83B-65158F0954EB}"/>
              </a:ext>
            </a:extLst>
          </p:cNvPr>
          <p:cNvSpPr txBox="1">
            <a:spLocks/>
          </p:cNvSpPr>
          <p:nvPr/>
        </p:nvSpPr>
        <p:spPr>
          <a:xfrm>
            <a:off x="1049500" y="1436747"/>
            <a:ext cx="7020900" cy="1407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/>
            <a:r>
              <a:rPr lang="pt-BR" sz="1800" dirty="0"/>
              <a:t>Em todos os pontos, o vetor indução magnética tem a mesma intensidade.</a:t>
            </a:r>
          </a:p>
          <a:p>
            <a:pPr algn="just"/>
            <a:r>
              <a:rPr lang="pt-BR" sz="1800" dirty="0"/>
              <a:t>Linhas de indução retas, paralelas, igualmente orientadas e regularmente espaçadas.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524ED58-1F0D-4021-8A7E-3A01D0587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875" y="2693786"/>
            <a:ext cx="2886075" cy="15811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A586851-9DDA-4875-A435-EC5183F81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97" t="30067" r="24436" b="22405"/>
          <a:stretch/>
        </p:blipFill>
        <p:spPr>
          <a:xfrm>
            <a:off x="5184325" y="2693786"/>
            <a:ext cx="2532888" cy="168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2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37D1E-EEE7-41FD-B85B-AEFB64DE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 Magnética sobre ímãs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5C1C1D-469E-422D-A489-6844A5651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266" y="1546475"/>
            <a:ext cx="4087368" cy="268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49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DFCA4-1A2E-4647-9EFB-0A2B5D3D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6A9F3C-3FBB-4994-8D71-58C357681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300265"/>
            <a:ext cx="7020900" cy="2997415"/>
          </a:xfrm>
        </p:spPr>
        <p:txBody>
          <a:bodyPr/>
          <a:lstStyle/>
          <a:p>
            <a:pPr algn="just">
              <a:buNone/>
            </a:pPr>
            <a:r>
              <a:rPr lang="pt-BR" sz="2000" dirty="0"/>
              <a:t>01.(UFPA-PA) A Terra é considerada um imã gigantesco, que tem as seguintes características:</a:t>
            </a:r>
          </a:p>
          <a:p>
            <a:pPr algn="just">
              <a:buAutoNum type="alphaLcParenR"/>
            </a:pPr>
            <a:r>
              <a:rPr lang="pt-BR" sz="1600" dirty="0"/>
              <a:t> O polo Norte geográfico está exatamente sobre o polo sul magnético, e o Sul geográfico está na mesma posição que o norte magnético.</a:t>
            </a:r>
            <a:endParaRPr lang="pt-BR" sz="1400" dirty="0"/>
          </a:p>
          <a:p>
            <a:pPr algn="just">
              <a:buAutoNum type="alphaLcParenR"/>
            </a:pPr>
            <a:r>
              <a:rPr lang="pt-BR" sz="1600" dirty="0"/>
              <a:t> O polo Norte geográfico está exatamente sobre o polo norte magnético, e o Sul geográfico está na mesma posição que o sul magnético.</a:t>
            </a:r>
          </a:p>
          <a:p>
            <a:pPr algn="just">
              <a:buAutoNum type="alphaLcParenR"/>
            </a:pPr>
            <a:r>
              <a:rPr lang="pt-BR" sz="1600" dirty="0"/>
              <a:t> O polo norte magnético está próximo do polo Sul geográfico, e o polo sul magnético está próximo do polo Norte geográfico.</a:t>
            </a:r>
            <a:br>
              <a:rPr lang="pt-BR" sz="1600" dirty="0"/>
            </a:b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79609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DFCA4-1A2E-4647-9EFB-0A2B5D3D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6A9F3C-3FBB-4994-8D71-58C357681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300265"/>
            <a:ext cx="7020900" cy="1890991"/>
          </a:xfrm>
        </p:spPr>
        <p:txBody>
          <a:bodyPr/>
          <a:lstStyle/>
          <a:p>
            <a:pPr algn="just">
              <a:buNone/>
            </a:pPr>
            <a:br>
              <a:rPr lang="pt-BR" sz="1600" dirty="0"/>
            </a:br>
            <a:r>
              <a:rPr lang="pt-BR" sz="1600" dirty="0">
                <a:solidFill>
                  <a:srgbClr val="2A95B7"/>
                </a:solidFill>
              </a:rPr>
              <a:t>d) </a:t>
            </a:r>
            <a:r>
              <a:rPr lang="pt-BR" sz="1600" dirty="0"/>
              <a:t>O polo norte magnético está próximo do polo Norte geográfico, e o polo sul magnético está próximo do polo Sul geográfico.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e) </a:t>
            </a:r>
            <a:r>
              <a:rPr lang="pt-BR" sz="1600" dirty="0"/>
              <a:t>O polo Norte geográfico está defasado de um ângulo de 45º do polo sul magnético, e o polo Sul geográfico está defasado de 45º do polo norte magnético.</a:t>
            </a:r>
            <a:br>
              <a:rPr lang="pt-BR" sz="1600" dirty="0"/>
            </a:b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79906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DFCA4-1A2E-4647-9EFB-0A2B5D3D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6A9F3C-3FBB-4994-8D71-58C357681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263689"/>
            <a:ext cx="7020900" cy="3015703"/>
          </a:xfrm>
        </p:spPr>
        <p:txBody>
          <a:bodyPr/>
          <a:lstStyle/>
          <a:p>
            <a:pPr algn="just">
              <a:buNone/>
            </a:pPr>
            <a:r>
              <a:rPr lang="pt-BR" sz="1800" dirty="0"/>
              <a:t>02. (FUVEST-SP) A figura I adiante representa um imã permanente em forma de barra, onde N e S indicam, respectivamente, polos norte e sul. Suponha que a barra seja dividida em três pedaços, como mostra a figura II. Colocando lado a lado os dois pedaços extremos, como indicado na figura III, é correto afirmar que eles: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3E8488C-FFC8-46E0-8DF4-C5743B083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87" y="2771540"/>
            <a:ext cx="4210213" cy="206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79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DFCA4-1A2E-4647-9EFB-0A2B5D3D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80C8B42-6DC8-44E2-9D9B-27038B23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4"/>
            <a:ext cx="7020900" cy="3052279"/>
          </a:xfrm>
        </p:spPr>
        <p:txBody>
          <a:bodyPr/>
          <a:lstStyle/>
          <a:p>
            <a:pPr marL="457200" indent="-457200">
              <a:buAutoNum type="alphaLcParenR"/>
            </a:pPr>
            <a:r>
              <a:rPr lang="pt-BR" sz="1800" dirty="0"/>
              <a:t>se atrairão, pois A é polo norte e B é polo sul.                   </a:t>
            </a:r>
          </a:p>
          <a:p>
            <a:pPr marL="457200" indent="-457200">
              <a:buAutoNum type="alphaLcParenR"/>
            </a:pPr>
            <a:r>
              <a:rPr lang="pt-BR" sz="1800" dirty="0"/>
              <a:t>se atrairão, pois A é polo sul e B é polo norte.</a:t>
            </a:r>
          </a:p>
          <a:p>
            <a:pPr marL="457200" indent="-457200">
              <a:buAutoNum type="alphaLcParenR"/>
            </a:pPr>
            <a:r>
              <a:rPr lang="pt-BR" sz="1800" dirty="0"/>
              <a:t>não serão atraídos nem repelidos.                                      </a:t>
            </a:r>
          </a:p>
          <a:p>
            <a:pPr marL="457200" indent="-457200">
              <a:buAutoNum type="alphaLcParenR"/>
            </a:pPr>
            <a:r>
              <a:rPr lang="pt-BR" sz="1800" dirty="0"/>
              <a:t>se repelirão, pois A é polo norte e B é polo sul.</a:t>
            </a:r>
          </a:p>
          <a:p>
            <a:pPr marL="457200" indent="-457200">
              <a:buAutoNum type="alphaLcParenR"/>
            </a:pPr>
            <a:r>
              <a:rPr lang="pt-BR" sz="1800" dirty="0"/>
              <a:t>se repelirão, pois A é polo sul e B é polo norte.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693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57CBB-A9F2-4848-9D9C-224C300C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Fontes de Campo Magnético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76EEF7-865E-4D3F-AE8F-FD216D933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000" dirty="0"/>
              <a:t> Campo magnético gerado por um condutor retilíneo percorrido por corrente elétrica;</a:t>
            </a:r>
          </a:p>
          <a:p>
            <a:pPr algn="just"/>
            <a:r>
              <a:rPr lang="pt-BR" sz="2000" dirty="0"/>
              <a:t> Campo magnético gerado por uma espira circular percorrida por corrente elétrica;</a:t>
            </a:r>
          </a:p>
          <a:p>
            <a:pPr algn="just"/>
            <a:r>
              <a:rPr lang="pt-BR" sz="2000" dirty="0"/>
              <a:t> Campo magnético de um solenoide.</a:t>
            </a:r>
          </a:p>
        </p:txBody>
      </p:sp>
    </p:spTree>
    <p:extLst>
      <p:ext uri="{BB962C8B-B14F-4D97-AF65-F5344CB8AC3E}">
        <p14:creationId xmlns:p14="http://schemas.microsoft.com/office/powerpoint/2010/main" val="1349664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85186-8C7D-4041-9A1C-E6856DC9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/>
              <a:t>Campo magnético gerado por um condutor retilíneo percorrido por corrente elétrica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355E6F-1199-4E0F-B920-763E134E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011" y="2093975"/>
            <a:ext cx="5387876" cy="1097281"/>
          </a:xfrm>
        </p:spPr>
        <p:txBody>
          <a:bodyPr/>
          <a:lstStyle/>
          <a:p>
            <a:pPr algn="just"/>
            <a:r>
              <a:rPr lang="pt-BR" sz="2000" dirty="0"/>
              <a:t>As linhas de indução são circunferências concêntricas com o condutor, situadas em planos perpendiculares a ele. 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12E3F3-54BB-495F-90F4-0E5A85FE3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887" y="1785004"/>
            <a:ext cx="1355217" cy="2549418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ADE4F7DF-6FAC-416A-A7FD-ED0AF4D2C468}"/>
              </a:ext>
            </a:extLst>
          </p:cNvPr>
          <p:cNvSpPr txBox="1">
            <a:spLocks/>
          </p:cNvSpPr>
          <p:nvPr/>
        </p:nvSpPr>
        <p:spPr>
          <a:xfrm>
            <a:off x="1245011" y="3414403"/>
            <a:ext cx="5387876" cy="773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2000" dirty="0">
                <a:solidFill>
                  <a:srgbClr val="FF0000"/>
                </a:solidFill>
              </a:rPr>
              <a:t>Direção: </a:t>
            </a:r>
            <a:r>
              <a:rPr lang="pt-BR" sz="2000" dirty="0"/>
              <a:t>tangente à linha de indução que passa pelo ponto P.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817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87DA2C8-A6C4-4333-85FC-73FA8FF7F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78"/>
          <a:stretch/>
        </p:blipFill>
        <p:spPr>
          <a:xfrm>
            <a:off x="1986533" y="1536192"/>
            <a:ext cx="2384298" cy="249898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0D8B0D0-C14B-4477-BA74-C0BB03856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55"/>
          <a:stretch/>
        </p:blipFill>
        <p:spPr>
          <a:xfrm>
            <a:off x="5504687" y="1630309"/>
            <a:ext cx="1992325" cy="2498989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B411DB3-39B4-46EB-8B8E-A6069DE6B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725" y="1005467"/>
            <a:ext cx="6713756" cy="530725"/>
          </a:xfrm>
        </p:spPr>
        <p:txBody>
          <a:bodyPr/>
          <a:lstStyle/>
          <a:p>
            <a:pPr algn="just">
              <a:buNone/>
            </a:pPr>
            <a:r>
              <a:rPr lang="pt-BR" sz="1800" dirty="0">
                <a:solidFill>
                  <a:srgbClr val="FF0000"/>
                </a:solidFill>
              </a:rPr>
              <a:t>Sentido:  </a:t>
            </a:r>
            <a:r>
              <a:rPr lang="pt-BR" sz="1800" dirty="0"/>
              <a:t>Determinado pelo regra da mão direita</a:t>
            </a:r>
          </a:p>
          <a:p>
            <a:pPr algn="just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14760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9F81C-52C4-4A69-BA5A-403A096A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MAGNETISMO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AD1768-32F1-4357-BCB2-E8B111F0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885151"/>
          </a:xfrm>
        </p:spPr>
        <p:txBody>
          <a:bodyPr/>
          <a:lstStyle/>
          <a:p>
            <a:pPr algn="just">
              <a:buNone/>
            </a:pPr>
            <a:r>
              <a:rPr lang="pt-BR" dirty="0"/>
              <a:t>Denominação dada aos estudos dos fenômenos relacionados com as propriedades dos imãs.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CED2E3E-9191-469C-837F-650C7DCE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665" y="2322576"/>
            <a:ext cx="1897951" cy="18243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41742F6-910C-4C03-908B-ED788498C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950" y="2322576"/>
            <a:ext cx="2873637" cy="1840536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DE996098-BC42-4148-A6D4-3FACC6D464F8}"/>
              </a:ext>
            </a:extLst>
          </p:cNvPr>
          <p:cNvSpPr txBox="1">
            <a:spLocks/>
          </p:cNvSpPr>
          <p:nvPr/>
        </p:nvSpPr>
        <p:spPr>
          <a:xfrm>
            <a:off x="6676553" y="4109483"/>
            <a:ext cx="757034" cy="3964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Font typeface="Sniglet"/>
              <a:buNone/>
            </a:pPr>
            <a:r>
              <a:rPr lang="pt-BR" sz="1600" dirty="0"/>
              <a:t>China</a:t>
            </a:r>
          </a:p>
          <a:p>
            <a:pPr>
              <a:buFont typeface="Sniglet"/>
              <a:buNone/>
            </a:pPr>
            <a:endParaRPr lang="pt-BR" sz="1600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7F08DD25-4512-40CA-910B-117EE77EAD7B}"/>
              </a:ext>
            </a:extLst>
          </p:cNvPr>
          <p:cNvSpPr txBox="1">
            <a:spLocks/>
          </p:cNvSpPr>
          <p:nvPr/>
        </p:nvSpPr>
        <p:spPr>
          <a:xfrm>
            <a:off x="2464133" y="4109483"/>
            <a:ext cx="1459004" cy="5132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Font typeface="Sniglet"/>
              <a:buNone/>
            </a:pPr>
            <a:r>
              <a:rPr lang="pt-BR" sz="1600" dirty="0"/>
              <a:t>Grécia</a:t>
            </a:r>
          </a:p>
          <a:p>
            <a:pPr>
              <a:buFont typeface="Sniglet"/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08000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899749D-6381-4129-BE08-05AEE22D9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99" b="29779"/>
          <a:stretch/>
        </p:blipFill>
        <p:spPr>
          <a:xfrm>
            <a:off x="1067686" y="1115568"/>
            <a:ext cx="6862324" cy="2624328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C0351BB-CE73-4B1E-AF19-8FB817E46332}"/>
              </a:ext>
            </a:extLst>
          </p:cNvPr>
          <p:cNvSpPr/>
          <p:nvPr/>
        </p:nvSpPr>
        <p:spPr>
          <a:xfrm>
            <a:off x="1965960" y="3922776"/>
            <a:ext cx="219456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33FC8EB-B4E2-4B65-8949-62CFB11EECC2}"/>
              </a:ext>
            </a:extLst>
          </p:cNvPr>
          <p:cNvSpPr/>
          <p:nvPr/>
        </p:nvSpPr>
        <p:spPr>
          <a:xfrm>
            <a:off x="2054352" y="4011168"/>
            <a:ext cx="45719" cy="487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1348D17-8396-4268-B469-CAE204F76199}"/>
              </a:ext>
            </a:extLst>
          </p:cNvPr>
          <p:cNvSpPr/>
          <p:nvPr/>
        </p:nvSpPr>
        <p:spPr>
          <a:xfrm>
            <a:off x="5245608" y="3945636"/>
            <a:ext cx="219456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E4C99E4B-4A1E-4942-9201-7E6495A11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808" y="3805241"/>
            <a:ext cx="1195579" cy="411853"/>
          </a:xfrm>
        </p:spPr>
        <p:txBody>
          <a:bodyPr/>
          <a:lstStyle/>
          <a:p>
            <a:pPr algn="just">
              <a:buNone/>
            </a:pPr>
            <a:r>
              <a:rPr lang="pt-BR" sz="1800" dirty="0"/>
              <a:t>“saindo”</a:t>
            </a:r>
          </a:p>
          <a:p>
            <a:pPr algn="just">
              <a:buNone/>
            </a:pPr>
            <a:endParaRPr lang="pt-BR" sz="1800" dirty="0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5D22811-40FE-4A2C-BFF2-20F24812C4F2}"/>
              </a:ext>
            </a:extLst>
          </p:cNvPr>
          <p:cNvSpPr txBox="1">
            <a:spLocks/>
          </p:cNvSpPr>
          <p:nvPr/>
        </p:nvSpPr>
        <p:spPr>
          <a:xfrm>
            <a:off x="5599176" y="3854009"/>
            <a:ext cx="1642109" cy="4118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Font typeface="Sniglet"/>
              <a:buNone/>
            </a:pPr>
            <a:r>
              <a:rPr lang="pt-BR" sz="1800" dirty="0"/>
              <a:t>“entrando”</a:t>
            </a:r>
          </a:p>
          <a:p>
            <a:pPr algn="just">
              <a:buFont typeface="Sniglet"/>
              <a:buNone/>
            </a:pPr>
            <a:endParaRPr lang="pt-BR" sz="18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92EF2ED-0EE1-417A-938E-332BC56B2102}"/>
              </a:ext>
            </a:extLst>
          </p:cNvPr>
          <p:cNvCxnSpPr>
            <a:stCxn id="10" idx="1"/>
            <a:endCxn id="10" idx="5"/>
          </p:cNvCxnSpPr>
          <p:nvPr/>
        </p:nvCxnSpPr>
        <p:spPr>
          <a:xfrm>
            <a:off x="5277747" y="3979114"/>
            <a:ext cx="155178" cy="1616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A31C0C7-4E81-4E40-8F4F-CE6390F907C6}"/>
              </a:ext>
            </a:extLst>
          </p:cNvPr>
          <p:cNvCxnSpPr>
            <a:cxnSpLocks/>
          </p:cNvCxnSpPr>
          <p:nvPr/>
        </p:nvCxnSpPr>
        <p:spPr>
          <a:xfrm flipH="1">
            <a:off x="5286891" y="3985210"/>
            <a:ext cx="152402" cy="155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005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B411DB3-39B4-46EB-8B8E-A6069DE6B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725" y="1005467"/>
            <a:ext cx="6713756" cy="530725"/>
          </a:xfrm>
        </p:spPr>
        <p:txBody>
          <a:bodyPr/>
          <a:lstStyle/>
          <a:p>
            <a:pPr algn="just">
              <a:buNone/>
            </a:pPr>
            <a:r>
              <a:rPr lang="pt-BR" sz="1800" dirty="0">
                <a:solidFill>
                  <a:srgbClr val="FF0000"/>
                </a:solidFill>
              </a:rPr>
              <a:t>Intensidade:  </a:t>
            </a:r>
            <a:r>
              <a:rPr lang="pt-BR" sz="1800" dirty="0"/>
              <a:t>É a mesma em todos os pontos à distância r do fio.</a:t>
            </a:r>
          </a:p>
          <a:p>
            <a:pPr algn="just">
              <a:buNone/>
            </a:pPr>
            <a:endParaRPr lang="pt-BR" sz="1800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91ECF4F-1836-412B-B00E-CB3E7E15210B}"/>
              </a:ext>
            </a:extLst>
          </p:cNvPr>
          <p:cNvSpPr/>
          <p:nvPr/>
        </p:nvSpPr>
        <p:spPr>
          <a:xfrm>
            <a:off x="3950208" y="1592979"/>
            <a:ext cx="1417320" cy="8686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E845BE7-4CC2-4426-853F-7826D519E13C}"/>
                  </a:ext>
                </a:extLst>
              </p:cNvPr>
              <p:cNvSpPr txBox="1"/>
              <p:nvPr/>
            </p:nvSpPr>
            <p:spPr>
              <a:xfrm>
                <a:off x="4014216" y="1757571"/>
                <a:ext cx="1225296" cy="4592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E845BE7-4CC2-4426-853F-7826D519E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216" y="1757571"/>
                <a:ext cx="1225296" cy="4592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ço Reservado para Conteúdo 2">
                <a:extLst>
                  <a:ext uri="{FF2B5EF4-FFF2-40B4-BE49-F238E27FC236}">
                    <a16:creationId xmlns:a16="http://schemas.microsoft.com/office/drawing/2014/main" id="{1CBFFABE-6154-4A2E-B076-D1D00F82F1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8437" y="2735979"/>
                <a:ext cx="6713756" cy="530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/>
                  <a:t>: Caracteriza o meio (Permeabilidade magnética do meio)</a:t>
                </a:r>
                <a:r>
                  <a:rPr lang="pt-BR" sz="1800" dirty="0"/>
                  <a:t>.</a:t>
                </a:r>
              </a:p>
              <a:p>
                <a:pPr algn="just">
                  <a:buFont typeface="Sniglet"/>
                  <a:buNone/>
                </a:pPr>
                <a:endParaRPr lang="pt-BR" sz="1800" dirty="0"/>
              </a:p>
            </p:txBody>
          </p:sp>
        </mc:Choice>
        <mc:Fallback xmlns="">
          <p:sp>
            <p:nvSpPr>
              <p:cNvPr id="9" name="Espaço Reservado para Conteúdo 2">
                <a:extLst>
                  <a:ext uri="{FF2B5EF4-FFF2-40B4-BE49-F238E27FC236}">
                    <a16:creationId xmlns:a16="http://schemas.microsoft.com/office/drawing/2014/main" id="{1CBFFABE-6154-4A2E-B076-D1D00F82F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437" y="2735979"/>
                <a:ext cx="6713756" cy="530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8E2BE84-B33E-4F9A-96CB-29C612E25B00}"/>
              </a:ext>
            </a:extLst>
          </p:cNvPr>
          <p:cNvSpPr/>
          <p:nvPr/>
        </p:nvSpPr>
        <p:spPr>
          <a:xfrm>
            <a:off x="3694176" y="3266704"/>
            <a:ext cx="1929384" cy="8686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1437F20-BC23-4677-910E-35A6F8818902}"/>
                  </a:ext>
                </a:extLst>
              </p:cNvPr>
              <p:cNvSpPr txBox="1"/>
              <p:nvPr/>
            </p:nvSpPr>
            <p:spPr>
              <a:xfrm>
                <a:off x="3758184" y="3431296"/>
                <a:ext cx="1783080" cy="4594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1437F20-BC23-4677-910E-35A6F8818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184" y="3431296"/>
                <a:ext cx="1783080" cy="459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076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DFCA4-1A2E-4647-9EFB-0A2B5D3D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00" y="549965"/>
            <a:ext cx="7020900" cy="750300"/>
          </a:xfrm>
        </p:spPr>
        <p:txBody>
          <a:bodyPr/>
          <a:lstStyle/>
          <a:p>
            <a:r>
              <a:rPr lang="pt-BR" dirty="0"/>
              <a:t>EXERCÍCIO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6A9F3C-3FBB-4994-8D71-58C357681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080809"/>
            <a:ext cx="7020900" cy="3043135"/>
          </a:xfrm>
        </p:spPr>
        <p:txBody>
          <a:bodyPr/>
          <a:lstStyle/>
          <a:p>
            <a:pPr algn="just">
              <a:buNone/>
            </a:pPr>
            <a:r>
              <a:rPr lang="pt-BR" sz="1700" dirty="0"/>
              <a:t>03. Para a figura abaixo, determine o valor do vetor indução magnética B situado no ponto P e marque a alternativa correta. Adote μ = 4π.10-7 </a:t>
            </a:r>
            <a:r>
              <a:rPr lang="pt-BR" sz="1700" dirty="0" err="1"/>
              <a:t>T.m</a:t>
            </a:r>
            <a:r>
              <a:rPr lang="pt-BR" sz="1700" dirty="0"/>
              <a:t>/A, para a permeabilidade magnética.</a:t>
            </a:r>
          </a:p>
          <a:p>
            <a:pPr algn="just">
              <a:buNone/>
            </a:pPr>
            <a:endParaRPr lang="pt-BR" sz="1700" dirty="0"/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a) </a:t>
            </a:r>
            <a:r>
              <a:rPr lang="pt-BR" sz="1600" dirty="0"/>
              <a:t>B = 4 . 10-5 T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b) </a:t>
            </a:r>
            <a:r>
              <a:rPr lang="pt-BR" sz="1600" dirty="0"/>
              <a:t>B = 8 . 10-5 T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c) </a:t>
            </a:r>
            <a:r>
              <a:rPr lang="pt-BR" sz="1600" dirty="0"/>
              <a:t>B = 4 . 10-7 T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d) </a:t>
            </a:r>
            <a:r>
              <a:rPr lang="pt-BR" sz="1600" dirty="0"/>
              <a:t>B = 5 . 10-5 T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e) </a:t>
            </a:r>
            <a:r>
              <a:rPr lang="pt-BR" sz="1600" dirty="0"/>
              <a:t>B = 8 . 10-7 T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1087390-5C45-4D6D-876C-5374ECF8A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950" y="2085594"/>
            <a:ext cx="25336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20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3077B-3B7E-4EDA-845E-2E8E3BF2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/>
              <a:t>Campo magnético gerado por uma espira circular percorrida por corrente elétrica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7202538-F1FD-4F08-9CA6-0705EF8DF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0925" y="2109946"/>
            <a:ext cx="3600450" cy="2028825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4B3407D-1E9F-48B4-B63D-A013CE1699C5}"/>
              </a:ext>
            </a:extLst>
          </p:cNvPr>
          <p:cNvSpPr txBox="1">
            <a:spLocks/>
          </p:cNvSpPr>
          <p:nvPr/>
        </p:nvSpPr>
        <p:spPr>
          <a:xfrm>
            <a:off x="993017" y="2327452"/>
            <a:ext cx="3357908" cy="1410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Font typeface="Sniglet"/>
              <a:buNone/>
            </a:pPr>
            <a:r>
              <a:rPr lang="pt-BR" sz="1800" dirty="0"/>
              <a:t>Considere um condutor retilíneo percorrido por uma corrente elétrica contínua seja encurvado para formar uma espira plana de raio R.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88228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2E76FB1-02DF-4F89-9AAE-8BCF3EE4C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788" y="788201"/>
            <a:ext cx="7020900" cy="766279"/>
          </a:xfrm>
        </p:spPr>
        <p:txBody>
          <a:bodyPr/>
          <a:lstStyle/>
          <a:p>
            <a:pPr algn="just">
              <a:buNone/>
            </a:pPr>
            <a:r>
              <a:rPr lang="pt-BR" sz="1800" dirty="0"/>
              <a:t>As linhas de indução do campo magnético são circunferências perpendiculares ao plano da espira, concêntricas com o condutor. </a:t>
            </a:r>
          </a:p>
          <a:p>
            <a:pPr algn="just">
              <a:buNone/>
            </a:pPr>
            <a:endParaRPr lang="pt-BR" sz="1800" dirty="0"/>
          </a:p>
          <a:p>
            <a:pPr algn="just">
              <a:buNone/>
            </a:pPr>
            <a:r>
              <a:rPr lang="pt-BR" sz="1800" dirty="0">
                <a:solidFill>
                  <a:srgbClr val="FF0000"/>
                </a:solidFill>
              </a:rPr>
              <a:t>Intensidade: </a:t>
            </a:r>
          </a:p>
          <a:p>
            <a:pPr algn="just">
              <a:buNone/>
            </a:pPr>
            <a:endParaRPr lang="pt-BR" sz="1800" dirty="0"/>
          </a:p>
          <a:p>
            <a:pPr algn="just">
              <a:buNone/>
            </a:pPr>
            <a:endParaRPr lang="pt-BR" sz="1800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00825A8-A73E-4A0A-9CAF-71C65BEBA850}"/>
              </a:ext>
            </a:extLst>
          </p:cNvPr>
          <p:cNvSpPr/>
          <p:nvPr/>
        </p:nvSpPr>
        <p:spPr>
          <a:xfrm>
            <a:off x="1067788" y="2269635"/>
            <a:ext cx="1417320" cy="8686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CECF9250-E8B6-4E54-A3B2-A20625FD39DC}"/>
                  </a:ext>
                </a:extLst>
              </p:cNvPr>
              <p:cNvSpPr txBox="1"/>
              <p:nvPr/>
            </p:nvSpPr>
            <p:spPr>
              <a:xfrm>
                <a:off x="1131796" y="2434227"/>
                <a:ext cx="1225296" cy="4592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CECF9250-E8B6-4E54-A3B2-A20625FD3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96" y="2434227"/>
                <a:ext cx="1225296" cy="4592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>
            <a:extLst>
              <a:ext uri="{FF2B5EF4-FFF2-40B4-BE49-F238E27FC236}">
                <a16:creationId xmlns:a16="http://schemas.microsoft.com/office/drawing/2014/main" id="{6EB9F341-2374-492D-9396-709301EF4EA5}"/>
              </a:ext>
            </a:extLst>
          </p:cNvPr>
          <p:cNvSpPr/>
          <p:nvPr/>
        </p:nvSpPr>
        <p:spPr>
          <a:xfrm>
            <a:off x="3099816" y="17878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latin typeface="+mn-lt"/>
              </a:rPr>
              <a:t>Direção: </a:t>
            </a:r>
            <a:r>
              <a:rPr lang="pt-BR" sz="1800" dirty="0">
                <a:solidFill>
                  <a:srgbClr val="434343"/>
                </a:solidFill>
                <a:latin typeface="+mn-lt"/>
              </a:rPr>
              <a:t>normal ao plano da espira;</a:t>
            </a:r>
          </a:p>
          <a:p>
            <a:r>
              <a:rPr lang="pt-BR" sz="1800" dirty="0">
                <a:solidFill>
                  <a:srgbClr val="FF0000"/>
                </a:solidFill>
                <a:latin typeface="+mn-lt"/>
              </a:rPr>
              <a:t>Sentido: </a:t>
            </a:r>
            <a:r>
              <a:rPr lang="pt-BR" sz="1800" dirty="0">
                <a:solidFill>
                  <a:srgbClr val="434343"/>
                </a:solidFill>
                <a:latin typeface="+mn-lt"/>
              </a:rPr>
              <a:t>dado pela regra da mão direita.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88020B1-331B-49E5-8038-C3DB3CF08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125" y="2523364"/>
            <a:ext cx="2187131" cy="179001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5D5E5A7-7388-4530-8722-9EF69F98FB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1" t="-1237" r="48369" b="1237"/>
          <a:stretch/>
        </p:blipFill>
        <p:spPr>
          <a:xfrm rot="5400000">
            <a:off x="5772391" y="2456905"/>
            <a:ext cx="1922102" cy="18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66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900BED2-BBD3-4B54-926B-F4D84645B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356" y="814769"/>
            <a:ext cx="2209800" cy="220289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5E0EE21-9EFD-47B0-A7E0-34F835842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832" y="814769"/>
            <a:ext cx="2145792" cy="213908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4CDF8A5-01F5-443E-A5E9-8ABE151E9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20" y="1210338"/>
            <a:ext cx="2890647" cy="186740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2ABAB61-6110-4938-85D0-11900953E8B2}"/>
              </a:ext>
            </a:extLst>
          </p:cNvPr>
          <p:cNvSpPr/>
          <p:nvPr/>
        </p:nvSpPr>
        <p:spPr>
          <a:xfrm>
            <a:off x="1106424" y="3423607"/>
            <a:ext cx="6922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solidFill>
                  <a:srgbClr val="434343"/>
                </a:solidFill>
                <a:latin typeface="+mn-lt"/>
              </a:rPr>
              <a:t>Uma espira percorrida por uma corrente elétrica origina um campo análogo ao do ímã, e então, atribui-se a ela um polo norte e um polo sul. 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95637CB6-6D24-4898-980B-DAC5036A0639}"/>
              </a:ext>
            </a:extLst>
          </p:cNvPr>
          <p:cNvSpPr/>
          <p:nvPr/>
        </p:nvSpPr>
        <p:spPr>
          <a:xfrm>
            <a:off x="3541205" y="1842291"/>
            <a:ext cx="466344" cy="301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1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520D4-BD8B-4212-8DD0-7E1A176E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Bobina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A1B0A1-27C6-4DF0-ABB3-760F87639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364273"/>
            <a:ext cx="7020900" cy="1077175"/>
          </a:xfrm>
        </p:spPr>
        <p:txBody>
          <a:bodyPr/>
          <a:lstStyle/>
          <a:p>
            <a:pPr>
              <a:buNone/>
            </a:pPr>
            <a:r>
              <a:rPr lang="pt-BR" sz="2000" dirty="0"/>
              <a:t>Se consideramos n espiras iguais justapostas, de modo que a espessura do enrolamento seja muito menor que o diâmetro de cada espira, teremos a chamada </a:t>
            </a:r>
            <a:r>
              <a:rPr lang="pt-BR" sz="2000" b="1" dirty="0"/>
              <a:t>bobina chata</a:t>
            </a:r>
            <a:r>
              <a:rPr lang="pt-BR" sz="2000" dirty="0"/>
              <a:t>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75FE49-1055-4B42-9816-1B6F885E2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98" t="21670" r="4780" b="3608"/>
          <a:stretch/>
        </p:blipFill>
        <p:spPr>
          <a:xfrm>
            <a:off x="1956817" y="2441448"/>
            <a:ext cx="2059398" cy="1993393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7E414D8-4F96-4A4F-8BC5-A4422E6EDC2C}"/>
              </a:ext>
            </a:extLst>
          </p:cNvPr>
          <p:cNvSpPr/>
          <p:nvPr/>
        </p:nvSpPr>
        <p:spPr>
          <a:xfrm>
            <a:off x="4625987" y="2818275"/>
            <a:ext cx="1417320" cy="8686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494C3FB4-15F8-4D74-9F46-DE5758130100}"/>
                  </a:ext>
                </a:extLst>
              </p:cNvPr>
              <p:cNvSpPr txBox="1"/>
              <p:nvPr/>
            </p:nvSpPr>
            <p:spPr>
              <a:xfrm>
                <a:off x="4689995" y="2982867"/>
                <a:ext cx="1225296" cy="4592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494C3FB4-15F8-4D74-9F46-DE5758130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995" y="2982867"/>
                <a:ext cx="1225296" cy="459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659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DFCA4-1A2E-4647-9EFB-0A2B5D3D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00" y="549965"/>
            <a:ext cx="7020900" cy="750300"/>
          </a:xfrm>
        </p:spPr>
        <p:txBody>
          <a:bodyPr/>
          <a:lstStyle/>
          <a:p>
            <a:r>
              <a:rPr lang="pt-BR" dirty="0"/>
              <a:t>EXERCÍCIO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76A9F3C-3FBB-4994-8D71-58C3576816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080809"/>
                <a:ext cx="7020900" cy="1708111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1700" dirty="0"/>
                  <a:t>04. Na figura ao lado, duas espiras são concêntricas, coplanares e estão sendo percorridas por correntes elétricas de intensidades igual a i1=2,0A e i2=3,0A, nos sentidos indicados. O raio da espira menor é 10cm e o da maior, 20cm. Caracterize o vetor indução magnética resultante no centro O das espiras. Considere a permeabilidade magnética do meio igual a </a:t>
                </a:r>
                <a:r>
                  <a:rPr lang="pt-BR" sz="1800" dirty="0"/>
                  <a:t>𝜇=4𝜋.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pt-BR" sz="1800" dirty="0"/>
                  <a:t> (𝑇.𝑚)/𝐴</a:t>
                </a:r>
                <a:endParaRPr lang="pt-BR" sz="1700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76A9F3C-3FBB-4994-8D71-58C3576816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080809"/>
                <a:ext cx="7020900" cy="1708111"/>
              </a:xfrm>
              <a:blipFill>
                <a:blip r:embed="rId3"/>
                <a:stretch>
                  <a:fillRect l="-521" r="-608" b="-56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829C30CA-DB5E-4DC6-8348-E6870B47F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950" y="2513434"/>
            <a:ext cx="3377184" cy="19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49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3077B-3B7E-4EDA-845E-2E8E3BF2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/>
              <a:t>Campo magnético de um Solenoide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69137E-C541-4AEC-9746-3EB599E41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1117516"/>
          </a:xfrm>
        </p:spPr>
        <p:txBody>
          <a:bodyPr/>
          <a:lstStyle/>
          <a:p>
            <a:pPr algn="just">
              <a:buNone/>
            </a:pPr>
            <a:r>
              <a:rPr lang="pt-BR" sz="1800" b="1" dirty="0">
                <a:solidFill>
                  <a:srgbClr val="FF0000"/>
                </a:solidFill>
              </a:rPr>
              <a:t>Solenoide: </a:t>
            </a:r>
            <a:r>
              <a:rPr lang="pt-BR" sz="1800" dirty="0"/>
              <a:t>Condutor longo e enrolado de modo que forme um tubo constituído de espiras igualmente espaçadas. (Bobina longa)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5A528D7D-3F85-49E9-B09C-59962919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52247"/>
            <a:ext cx="2702859" cy="21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38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3077B-3B7E-4EDA-845E-2E8E3BF2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/>
              <a:t>Campo magnético de um Solenoide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9BBD8D-2AEC-4DAA-994E-4173ABBF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2049846"/>
          </a:xfrm>
        </p:spPr>
        <p:txBody>
          <a:bodyPr/>
          <a:lstStyle/>
          <a:p>
            <a:r>
              <a:rPr lang="pt-BR" sz="1800" dirty="0"/>
              <a:t> Dentro do solenoide o campo magnético pode ser considerado uniforme, com linhas de indução paralelas entre si;</a:t>
            </a:r>
          </a:p>
          <a:p>
            <a:r>
              <a:rPr lang="pt-BR" sz="1800" dirty="0"/>
              <a:t> Quanto mais longo for o solenoide, mais uniforme será o campo magnético no seu interior e mais fraco o campo magnético externo;</a:t>
            </a:r>
          </a:p>
          <a:p>
            <a:r>
              <a:rPr lang="pt-BR" sz="1800" dirty="0"/>
              <a:t> Consideraremos o campo magnético no interior do solenoide sempre uniforme e externamente nulo (solenoide ideal)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404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A45EB-8C02-4950-BD4B-DAF0A45D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ímãs e suas propriedades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6342E6-7450-4F84-9C4A-C852AFF0B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1159471"/>
          </a:xfrm>
        </p:spPr>
        <p:txBody>
          <a:bodyPr/>
          <a:lstStyle/>
          <a:p>
            <a:pPr algn="just">
              <a:buNone/>
            </a:pPr>
            <a:r>
              <a:rPr lang="pt-BR" sz="2000" dirty="0">
                <a:solidFill>
                  <a:srgbClr val="2A95B7"/>
                </a:solidFill>
              </a:rPr>
              <a:t>1. </a:t>
            </a:r>
            <a:r>
              <a:rPr lang="pt-BR" sz="2000" dirty="0"/>
              <a:t>Objetos magnetizados podem atrair limalhas de ferro para duas regiões bem definidas desse objeto: polos magnéticos norte e sul.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669F2E3-129B-4E0D-8D8A-DED15D3F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237" y="2691003"/>
            <a:ext cx="37814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92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3">
                <a:extLst>
                  <a:ext uri="{FF2B5EF4-FFF2-40B4-BE49-F238E27FC236}">
                    <a16:creationId xmlns:a16="http://schemas.microsoft.com/office/drawing/2014/main" id="{ED9BBD8D-2AEC-4DAA-994E-4173ABBFC2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5712" y="759179"/>
                <a:ext cx="7020900" cy="2049846"/>
              </a:xfrm>
            </p:spPr>
            <p:txBody>
              <a:bodyPr/>
              <a:lstStyle/>
              <a:p>
                <a:r>
                  <a:rPr lang="pt-BR" sz="1800" dirty="0"/>
                  <a:t> </a:t>
                </a:r>
                <a:r>
                  <a:rPr lang="pt-BR" sz="1800" dirty="0">
                    <a:solidFill>
                      <a:srgbClr val="FF0000"/>
                    </a:solidFill>
                  </a:rPr>
                  <a:t>Direção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pt-BR" sz="1800" dirty="0">
                    <a:solidFill>
                      <a:srgbClr val="FF0000"/>
                    </a:solidFill>
                  </a:rPr>
                  <a:t>: </a:t>
                </a:r>
                <a:r>
                  <a:rPr lang="pt-BR" sz="1800" dirty="0"/>
                  <a:t>dentro do solenoide têm a direção do solenoide (são retilíneas e paralelas ao eixo do solenoide);</a:t>
                </a:r>
              </a:p>
              <a:p>
                <a:r>
                  <a:rPr lang="pt-BR" sz="1800" dirty="0">
                    <a:solidFill>
                      <a:srgbClr val="FF0000"/>
                    </a:solidFill>
                  </a:rPr>
                  <a:t>Sentido: </a:t>
                </a:r>
                <a:r>
                  <a:rPr lang="pt-BR" sz="1800" dirty="0"/>
                  <a:t>dado pela regra da mão direita;</a:t>
                </a:r>
              </a:p>
              <a:p>
                <a:r>
                  <a:rPr lang="pt-BR" sz="1800" dirty="0">
                    <a:solidFill>
                      <a:srgbClr val="FF0000"/>
                    </a:solidFill>
                  </a:rPr>
                  <a:t>Intensidade: 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4" name="Espaço Reservado para Conteúdo 3">
                <a:extLst>
                  <a:ext uri="{FF2B5EF4-FFF2-40B4-BE49-F238E27FC236}">
                    <a16:creationId xmlns:a16="http://schemas.microsoft.com/office/drawing/2014/main" id="{ED9BBD8D-2AEC-4DAA-994E-4173ABBFC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5712" y="759179"/>
                <a:ext cx="7020900" cy="2049846"/>
              </a:xfrm>
              <a:blipFill>
                <a:blip r:embed="rId2"/>
                <a:stretch>
                  <a:fillRect l="-781" r="-5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8E02AF5-8630-402A-9C2F-EE5882D83543}"/>
              </a:ext>
            </a:extLst>
          </p:cNvPr>
          <p:cNvSpPr/>
          <p:nvPr/>
        </p:nvSpPr>
        <p:spPr>
          <a:xfrm>
            <a:off x="1730387" y="2486581"/>
            <a:ext cx="1417320" cy="8686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35A0D89-7B72-4366-BFB4-848247B85627}"/>
                  </a:ext>
                </a:extLst>
              </p:cNvPr>
              <p:cNvSpPr txBox="1"/>
              <p:nvPr/>
            </p:nvSpPr>
            <p:spPr>
              <a:xfrm>
                <a:off x="1794395" y="2651173"/>
                <a:ext cx="1225296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35A0D89-7B72-4366-BFB4-848247B85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395" y="2651173"/>
                <a:ext cx="1225296" cy="461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DF2690F2-C23F-4AAB-BF43-FD0EFC478FE7}"/>
                  </a:ext>
                </a:extLst>
              </p:cNvPr>
              <p:cNvSpPr/>
              <p:nvPr/>
            </p:nvSpPr>
            <p:spPr>
              <a:xfrm>
                <a:off x="1545304" y="3767622"/>
                <a:ext cx="370165" cy="494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DF2690F2-C23F-4AAB-BF43-FD0EFC478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04" y="3767622"/>
                <a:ext cx="370165" cy="494238"/>
              </a:xfrm>
              <a:prstGeom prst="rect">
                <a:avLst/>
              </a:prstGeom>
              <a:blipFill>
                <a:blip r:embed="rId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F730CE66-12FC-4708-B3D9-2EEAC341384A}"/>
              </a:ext>
            </a:extLst>
          </p:cNvPr>
          <p:cNvSpPr txBox="1">
            <a:spLocks/>
          </p:cNvSpPr>
          <p:nvPr/>
        </p:nvSpPr>
        <p:spPr>
          <a:xfrm>
            <a:off x="2362719" y="3770068"/>
            <a:ext cx="5653893" cy="896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>
              <a:buNone/>
            </a:pPr>
            <a:r>
              <a:rPr lang="pt-BR" sz="1800" dirty="0"/>
              <a:t>Número de espiras por comprimento do solenoide. </a:t>
            </a:r>
            <a:endParaRPr lang="pt-BR" sz="18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4971C024-A966-4D3D-B1B4-24B0D0DF9439}"/>
              </a:ext>
            </a:extLst>
          </p:cNvPr>
          <p:cNvCxnSpPr/>
          <p:nvPr/>
        </p:nvCxnSpPr>
        <p:spPr>
          <a:xfrm>
            <a:off x="1981398" y="4014741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812F59F9-86C6-490A-BFF1-D99E5251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30" y="1961906"/>
            <a:ext cx="2802388" cy="18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02ABB-93ED-4A55-B9F8-5523CEBD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FC40C3-BCA0-4E9B-8848-50F82863F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1565751"/>
          </a:xfrm>
        </p:spPr>
        <p:txBody>
          <a:bodyPr/>
          <a:lstStyle/>
          <a:p>
            <a:pPr algn="just">
              <a:buNone/>
            </a:pPr>
            <a:r>
              <a:rPr lang="pt-BR" sz="1600" dirty="0">
                <a:latin typeface="+mn-lt"/>
              </a:rPr>
              <a:t>05. (</a:t>
            </a:r>
            <a:r>
              <a:rPr lang="pt-BR" sz="1600" dirty="0" err="1">
                <a:latin typeface="+mn-lt"/>
              </a:rPr>
              <a:t>Udesc</a:t>
            </a:r>
            <a:r>
              <a:rPr lang="pt-BR" sz="1600" dirty="0">
                <a:latin typeface="+mn-lt"/>
              </a:rPr>
              <a:t>) Considere um longo solenoide ideal composto por 10.000 espiras por metro, percorrido por uma corrente contínua de 0,2 A. O módulo e as linhas de campo magnético no interior do solenoide ideal são, respectivamente:</a:t>
            </a:r>
          </a:p>
          <a:p>
            <a:pPr algn="just">
              <a:buNone/>
            </a:pPr>
            <a:r>
              <a:rPr lang="pt-BR" sz="1600" dirty="0">
                <a:latin typeface="+mn-lt"/>
              </a:rPr>
              <a:t>a) nulo, inexistentes.</a:t>
            </a:r>
          </a:p>
          <a:p>
            <a:pPr algn="just">
              <a:buNone/>
            </a:pPr>
            <a:r>
              <a:rPr lang="pt-BR" sz="1600" dirty="0">
                <a:latin typeface="+mn-lt"/>
              </a:rPr>
              <a:t>b) 8π . 10 – 4 T, circunferências concêntricas.</a:t>
            </a:r>
          </a:p>
          <a:p>
            <a:pPr algn="just">
              <a:buNone/>
            </a:pPr>
            <a:r>
              <a:rPr lang="pt-BR" sz="1600" dirty="0">
                <a:latin typeface="+mn-lt"/>
              </a:rPr>
              <a:t>c) 4π . 10 – 4 T, hélices cilíndricas.</a:t>
            </a:r>
          </a:p>
          <a:p>
            <a:pPr algn="just">
              <a:buNone/>
            </a:pPr>
            <a:r>
              <a:rPr lang="pt-BR" sz="1600" dirty="0">
                <a:latin typeface="+mn-lt"/>
              </a:rPr>
              <a:t>d) 8π . 10 – 3T, radiais com origem no eixo do solenoide.</a:t>
            </a:r>
          </a:p>
          <a:p>
            <a:pPr algn="just">
              <a:buNone/>
            </a:pPr>
            <a:r>
              <a:rPr lang="pt-BR" sz="1600" dirty="0">
                <a:latin typeface="+mn-lt"/>
              </a:rPr>
              <a:t>e) 8π . 10 – 4 T, retas paralelas ao eixo do solenoide.</a:t>
            </a:r>
          </a:p>
        </p:txBody>
      </p:sp>
    </p:spTree>
    <p:extLst>
      <p:ext uri="{BB962C8B-B14F-4D97-AF65-F5344CB8AC3E}">
        <p14:creationId xmlns:p14="http://schemas.microsoft.com/office/powerpoint/2010/main" val="2942996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02ABB-93ED-4A55-B9F8-5523CEBD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FC40C3-BCA0-4E9B-8848-50F82863F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1565751"/>
          </a:xfrm>
        </p:spPr>
        <p:txBody>
          <a:bodyPr/>
          <a:lstStyle/>
          <a:p>
            <a:pPr algn="just">
              <a:buNone/>
            </a:pPr>
            <a:r>
              <a:rPr lang="pt-BR" sz="1600" dirty="0">
                <a:latin typeface="+mn-lt"/>
              </a:rPr>
              <a:t>06. Qual deve ser o número de espiras de um solenoide de 1 m de comprimento para que o campo magnético gerado tenha intensidade de 2,4 . 10 – 3T quando percorrido por uma corrente elétrica de 2 A? Considere a permeabilidade magnética do meio que constitui o interior do solenoide igual a 4π.10–7 </a:t>
            </a:r>
            <a:r>
              <a:rPr lang="pt-BR" sz="1600" dirty="0" err="1">
                <a:latin typeface="+mn-lt"/>
              </a:rPr>
              <a:t>T.m.A</a:t>
            </a:r>
            <a:r>
              <a:rPr lang="pt-BR" sz="1600" dirty="0">
                <a:latin typeface="+mn-lt"/>
              </a:rPr>
              <a:t>–1 e π = 3.</a:t>
            </a:r>
          </a:p>
          <a:p>
            <a:pPr algn="just">
              <a:buNone/>
            </a:pPr>
            <a:r>
              <a:rPr lang="pt-BR" sz="1600" dirty="0">
                <a:latin typeface="+mn-lt"/>
              </a:rPr>
              <a:t>a) 10.000</a:t>
            </a:r>
          </a:p>
          <a:p>
            <a:pPr algn="just">
              <a:buNone/>
            </a:pPr>
            <a:r>
              <a:rPr lang="pt-BR" sz="1600" dirty="0">
                <a:latin typeface="+mn-lt"/>
              </a:rPr>
              <a:t>b) 100</a:t>
            </a:r>
          </a:p>
          <a:p>
            <a:pPr algn="just">
              <a:buNone/>
            </a:pPr>
            <a:r>
              <a:rPr lang="pt-BR" sz="1600" dirty="0">
                <a:latin typeface="+mn-lt"/>
              </a:rPr>
              <a:t>c) 1000</a:t>
            </a:r>
          </a:p>
          <a:p>
            <a:pPr algn="just">
              <a:buNone/>
            </a:pPr>
            <a:r>
              <a:rPr lang="pt-BR" sz="1600" dirty="0">
                <a:latin typeface="+mn-lt"/>
              </a:rPr>
              <a:t>d) 2000</a:t>
            </a:r>
          </a:p>
          <a:p>
            <a:pPr algn="just">
              <a:buNone/>
            </a:pPr>
            <a:r>
              <a:rPr lang="pt-BR" sz="1600" dirty="0">
                <a:latin typeface="+mn-lt"/>
              </a:rPr>
              <a:t>e) 20.000</a:t>
            </a:r>
          </a:p>
        </p:txBody>
      </p:sp>
    </p:spTree>
    <p:extLst>
      <p:ext uri="{BB962C8B-B14F-4D97-AF65-F5344CB8AC3E}">
        <p14:creationId xmlns:p14="http://schemas.microsoft.com/office/powerpoint/2010/main" val="1577597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02ABB-93ED-4A55-B9F8-5523CEBD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FC40C3-BCA0-4E9B-8848-50F82863F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1565751"/>
          </a:xfrm>
        </p:spPr>
        <p:txBody>
          <a:bodyPr/>
          <a:lstStyle/>
          <a:p>
            <a:pPr algn="just">
              <a:buNone/>
            </a:pPr>
            <a:r>
              <a:rPr lang="pt-BR" sz="1600" dirty="0">
                <a:latin typeface="+mn-lt"/>
              </a:rPr>
              <a:t>07. Um solenoide apresenta 500 espiras em 50cm de comprimento. Sua resistência elétrica vale 5,0 </a:t>
            </a:r>
            <a:r>
              <a:rPr lang="el-GR" sz="1600" dirty="0">
                <a:latin typeface="+mn-lt"/>
                <a:cs typeface="Arial" panose="020B0604020202020204" pitchFamily="34" charset="0"/>
              </a:rPr>
              <a:t>Ω</a:t>
            </a:r>
            <a:r>
              <a:rPr lang="pt-BR" sz="1600" dirty="0">
                <a:latin typeface="+mn-lt"/>
                <a:cs typeface="Arial" panose="020B0604020202020204" pitchFamily="34" charset="0"/>
              </a:rPr>
              <a:t> e ele está ligado a um gerador de força eletromotriz igual a 12V e a resistência interna 1,0 </a:t>
            </a:r>
            <a:r>
              <a:rPr lang="el-GR" sz="1600" dirty="0">
                <a:latin typeface="+mn-lt"/>
                <a:cs typeface="Arial" panose="020B0604020202020204" pitchFamily="34" charset="0"/>
              </a:rPr>
              <a:t>Ω</a:t>
            </a:r>
            <a:r>
              <a:rPr lang="pt-BR" sz="1600" dirty="0">
                <a:latin typeface="+mn-lt"/>
                <a:cs typeface="Arial" panose="020B0604020202020204" pitchFamily="34" charset="0"/>
              </a:rPr>
              <a:t>, como esquematizado na figura ao lado. Caracterize o vetor indução magnética no interior desse solenoide. Considere a permeabilidade magnética do meio no interior do solenoide igual a 4π . 10-7 </a:t>
            </a:r>
            <a:r>
              <a:rPr lang="pt-BR" sz="1600" dirty="0" err="1">
                <a:latin typeface="+mn-lt"/>
                <a:cs typeface="Arial" panose="020B0604020202020204" pitchFamily="34" charset="0"/>
              </a:rPr>
              <a:t>T.m</a:t>
            </a:r>
            <a:r>
              <a:rPr lang="pt-BR" sz="1600" dirty="0">
                <a:latin typeface="+mn-lt"/>
                <a:cs typeface="Arial" panose="020B0604020202020204" pitchFamily="34" charset="0"/>
              </a:rPr>
              <a:t>/A.</a:t>
            </a:r>
            <a:endParaRPr lang="pt-BR" sz="1600" dirty="0"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47D34C-C45D-43CB-B490-0FDF063E5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2925856"/>
            <a:ext cx="36195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22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02ABB-93ED-4A55-B9F8-5523CEBD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0FC40C3-BCA0-4E9B-8848-50F82863F4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437425"/>
                <a:ext cx="7020900" cy="3224222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1600" dirty="0">
                    <a:latin typeface="+mn-lt"/>
                  </a:rPr>
                  <a:t>08. </a:t>
                </a:r>
                <a:r>
                  <a:rPr lang="pt-BR" sz="1600" dirty="0" err="1">
                    <a:latin typeface="+mn-lt"/>
                  </a:rPr>
                  <a:t>Espcex</a:t>
                </a:r>
                <a:r>
                  <a:rPr lang="pt-BR" sz="1600" dirty="0">
                    <a:latin typeface="+mn-lt"/>
                  </a:rPr>
                  <a:t> (</a:t>
                </a:r>
                <a:r>
                  <a:rPr lang="pt-BR" sz="1600" dirty="0" err="1">
                    <a:latin typeface="+mn-lt"/>
                  </a:rPr>
                  <a:t>Aman</a:t>
                </a:r>
                <a:r>
                  <a:rPr lang="pt-BR" sz="1600" dirty="0">
                    <a:latin typeface="+mn-lt"/>
                  </a:rPr>
                  <a:t>) 2014 - Dois fios 'A' e 'B' retos, paralelos e extensos, estão separados por uma distância de 2 m. Uma espira circular de raio igual a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pt-BR" sz="1600" dirty="0">
                    <a:latin typeface="+mn-lt"/>
                  </a:rPr>
                  <a:t>/4m encontra-se com seu centro 'O' a uma distância de 2 m do flo 'B', conforme desenho abaixo. </a:t>
                </a:r>
              </a:p>
              <a:p>
                <a:pPr algn="just">
                  <a:buNone/>
                </a:pPr>
                <a:r>
                  <a:rPr lang="pt-BR" sz="1600" dirty="0">
                    <a:latin typeface="+mn-lt"/>
                  </a:rPr>
                  <a:t>Dado: Permeabilidade magnética</a:t>
                </a:r>
              </a:p>
              <a:p>
                <a:pPr algn="just">
                  <a:buNone/>
                </a:pPr>
                <a:r>
                  <a:rPr lang="pt-BR" sz="1600" dirty="0">
                    <a:latin typeface="+mn-lt"/>
                  </a:rPr>
                  <a:t> do vácuo: </a:t>
                </a:r>
                <a:r>
                  <a:rPr lang="pt-BR" sz="1600" dirty="0">
                    <a:cs typeface="Arial" panose="020B0604020202020204" pitchFamily="34" charset="0"/>
                  </a:rPr>
                  <a:t>4π . 10-7 </a:t>
                </a:r>
                <a:r>
                  <a:rPr lang="pt-BR" sz="1600" dirty="0" err="1">
                    <a:cs typeface="Arial" panose="020B0604020202020204" pitchFamily="34" charset="0"/>
                  </a:rPr>
                  <a:t>T.m</a:t>
                </a:r>
                <a:r>
                  <a:rPr lang="pt-BR" sz="1600" dirty="0">
                    <a:cs typeface="Arial" panose="020B0604020202020204" pitchFamily="34" charset="0"/>
                  </a:rPr>
                  <a:t>/A</a:t>
                </a:r>
                <a:endParaRPr lang="pt-BR" sz="1600" dirty="0">
                  <a:latin typeface="+mn-lt"/>
                </a:endParaRP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0FC40C3-BCA0-4E9B-8848-50F82863F4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437425"/>
                <a:ext cx="7020900" cy="3224222"/>
              </a:xfrm>
              <a:blipFill>
                <a:blip r:embed="rId2"/>
                <a:stretch>
                  <a:fillRect l="-434" r="-5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AACD8236-4CE9-4D8C-BE25-1B2EFDBF3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86" y="2277749"/>
            <a:ext cx="3378014" cy="20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01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FC40C3-BCA0-4E9B-8848-50F82863F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82" y="788895"/>
            <a:ext cx="7020900" cy="2529472"/>
          </a:xfrm>
        </p:spPr>
        <p:txBody>
          <a:bodyPr/>
          <a:lstStyle/>
          <a:p>
            <a:pPr algn="just">
              <a:buNone/>
            </a:pPr>
            <a:r>
              <a:rPr lang="pt-BR" sz="1600" dirty="0">
                <a:latin typeface="+mn-lt"/>
              </a:rPr>
              <a:t>0.9 A espira e os fios são coplanares e se encontram no vácuo. Os fios 'A' e 'B' e a espira são percorridos por correntes elétricas de mesma intensidade i= 1 A com os sentidos representados no desenho. A intensidade do vetor indução magnética resultante originado pelas três correntes no centro 'O' da espira é:</a:t>
            </a:r>
          </a:p>
          <a:p>
            <a:pPr algn="just">
              <a:buNone/>
            </a:pPr>
            <a:r>
              <a:rPr lang="pt-BR" sz="1600" dirty="0">
                <a:latin typeface="+mn-lt"/>
              </a:rPr>
              <a:t>a) 3,0</a:t>
            </a:r>
          </a:p>
          <a:p>
            <a:pPr algn="just">
              <a:buNone/>
            </a:pPr>
            <a:r>
              <a:rPr lang="pt-BR" sz="1600" dirty="0">
                <a:latin typeface="+mn-lt"/>
              </a:rPr>
              <a:t>b) 4,5</a:t>
            </a:r>
          </a:p>
          <a:p>
            <a:pPr algn="just">
              <a:buNone/>
            </a:pPr>
            <a:r>
              <a:rPr lang="pt-BR" sz="1600" dirty="0">
                <a:latin typeface="+mn-lt"/>
              </a:rPr>
              <a:t>c) 6,5</a:t>
            </a:r>
          </a:p>
          <a:p>
            <a:pPr algn="just">
              <a:buNone/>
            </a:pPr>
            <a:r>
              <a:rPr lang="pt-BR" sz="1600" dirty="0">
                <a:latin typeface="+mn-lt"/>
              </a:rPr>
              <a:t>d) 7,5</a:t>
            </a:r>
          </a:p>
          <a:p>
            <a:pPr algn="just">
              <a:buNone/>
            </a:pPr>
            <a:r>
              <a:rPr lang="pt-BR" sz="1600" dirty="0">
                <a:latin typeface="+mn-lt"/>
              </a:rPr>
              <a:t>e) 8,0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680C112-6854-45D6-9C48-256144030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633" y="2053631"/>
            <a:ext cx="3378014" cy="20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64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6E1EF-D419-4578-98E0-5A93C04D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 MAGNÉTICA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CE90A2-A297-4A46-B864-E17D4E770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1800" dirty="0"/>
              <a:t>É o resultado da interação entre dois corpos dotados de propriedades magnéticas, como ímãs ou cargas elétricas em movimento.</a:t>
            </a:r>
          </a:p>
          <a:p>
            <a:pPr algn="just">
              <a:buNone/>
            </a:pPr>
            <a:endParaRPr lang="pt-BR" sz="1800" dirty="0"/>
          </a:p>
          <a:p>
            <a:pPr algn="just">
              <a:buNone/>
            </a:pPr>
            <a:r>
              <a:rPr lang="pt-BR" sz="1800" dirty="0"/>
              <a:t>Carga elétrica </a:t>
            </a:r>
            <a:r>
              <a:rPr lang="pt-BR" sz="1800" u="sng" dirty="0"/>
              <a:t>em movimento</a:t>
            </a:r>
            <a:r>
              <a:rPr lang="pt-BR" sz="1800" dirty="0"/>
              <a:t> gera campo magnético e este interage com o campo magnético da região onde a partícula se move. </a:t>
            </a:r>
          </a:p>
        </p:txBody>
      </p:sp>
    </p:spTree>
    <p:extLst>
      <p:ext uri="{BB962C8B-B14F-4D97-AF65-F5344CB8AC3E}">
        <p14:creationId xmlns:p14="http://schemas.microsoft.com/office/powerpoint/2010/main" val="3864189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6E1EF-D419-4578-98E0-5A93C04D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 MAGNÉTICA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CE90A2-A297-4A46-B864-E17D4E770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546475"/>
            <a:ext cx="7020900" cy="587125"/>
          </a:xfrm>
        </p:spPr>
        <p:txBody>
          <a:bodyPr/>
          <a:lstStyle/>
          <a:p>
            <a:pPr algn="just">
              <a:buNone/>
            </a:pPr>
            <a:r>
              <a:rPr lang="pt-BR" sz="1800" dirty="0"/>
              <a:t>Intensidade: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A3CFD1B-7B8D-4348-AF4C-64A33F019268}"/>
              </a:ext>
            </a:extLst>
          </p:cNvPr>
          <p:cNvSpPr/>
          <p:nvPr/>
        </p:nvSpPr>
        <p:spPr>
          <a:xfrm>
            <a:off x="2807406" y="1546475"/>
            <a:ext cx="2410053" cy="48075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182527D-37C3-4649-85B5-D80C9C87B9CB}"/>
                  </a:ext>
                </a:extLst>
              </p:cNvPr>
              <p:cNvSpPr txBox="1"/>
              <p:nvPr/>
            </p:nvSpPr>
            <p:spPr>
              <a:xfrm>
                <a:off x="2807406" y="1653739"/>
                <a:ext cx="2329370" cy="2662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𝑚𝑎𝑔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182527D-37C3-4649-85B5-D80C9C87B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406" y="1653739"/>
                <a:ext cx="2329370" cy="266227"/>
              </a:xfrm>
              <a:prstGeom prst="rect">
                <a:avLst/>
              </a:prstGeom>
              <a:blipFill>
                <a:blip r:embed="rId2"/>
                <a:stretch>
                  <a:fillRect b="-20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0D80A94-6DD5-407B-A50A-B74631A57718}"/>
              </a:ext>
            </a:extLst>
          </p:cNvPr>
          <p:cNvSpPr txBox="1">
            <a:spLocks/>
          </p:cNvSpPr>
          <p:nvPr/>
        </p:nvSpPr>
        <p:spPr>
          <a:xfrm>
            <a:off x="1049500" y="2483965"/>
            <a:ext cx="1155818" cy="587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Font typeface="Sniglet"/>
              <a:buNone/>
            </a:pPr>
            <a:r>
              <a:rPr lang="pt-BR" sz="1800" dirty="0"/>
              <a:t>Direção: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D9DFCC-7BFB-44AD-9344-989124707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1" t="54000" r="29608" b="5185"/>
          <a:stretch/>
        </p:blipFill>
        <p:spPr>
          <a:xfrm>
            <a:off x="2318773" y="2483965"/>
            <a:ext cx="3149698" cy="16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46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6E1EF-D419-4578-98E0-5A93C04D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 MAGNÉTICA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CE90A2-A297-4A46-B864-E17D4E770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546475"/>
            <a:ext cx="7020900" cy="587125"/>
          </a:xfrm>
        </p:spPr>
        <p:txBody>
          <a:bodyPr/>
          <a:lstStyle/>
          <a:p>
            <a:pPr algn="just">
              <a:buNone/>
            </a:pPr>
            <a:r>
              <a:rPr lang="pt-BR" sz="1800" dirty="0"/>
              <a:t>Sentido: </a:t>
            </a:r>
            <a:r>
              <a:rPr lang="pt-BR" sz="1800" b="1" dirty="0"/>
              <a:t>Regra do tapa.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42D9BEE-DE68-4F58-9C67-D8DF9616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167" y="1546475"/>
            <a:ext cx="3558692" cy="268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84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2CE90A2-A297-4A46-B864-E17D4E7708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4676" y="883087"/>
                <a:ext cx="7020900" cy="3142066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1800" dirty="0"/>
                  <a:t>Observações:</a:t>
                </a:r>
              </a:p>
              <a:p>
                <a:pPr marL="285750" indent="-285750" algn="just"/>
                <a:r>
                  <a:rPr lang="pt-BR" sz="1800" dirty="0"/>
                  <a:t>Se a direção do deslocamento da carga for paralela à direção do vetor indução,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sen</m:t>
                    </m:r>
                    <m:r>
                      <a:rPr lang="pt-B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800" dirty="0"/>
                  <a:t>, pois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800" dirty="0"/>
                  <a:t>° ou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r>
                      <a:rPr lang="pt-BR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sz="1800" dirty="0"/>
                  <a:t>°, e portanto,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𝑚𝑎𝑔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pt-BR" sz="1800" b="0" i="0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pt-BR" sz="1800" dirty="0"/>
              </a:p>
              <a:p>
                <a:pPr algn="just">
                  <a:buNone/>
                </a:pPr>
                <a:endParaRPr lang="pt-BR" sz="1800" b="1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2CE90A2-A297-4A46-B864-E17D4E770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4676" y="883087"/>
                <a:ext cx="7020900" cy="3142066"/>
              </a:xfrm>
              <a:blipFill>
                <a:blip r:embed="rId2"/>
                <a:stretch>
                  <a:fillRect l="-781" r="-6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ABACF819-B964-47E6-AECA-C26769604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865" y="2230531"/>
            <a:ext cx="4981643" cy="20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6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A45EB-8C02-4950-BD4B-DAF0A45D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ímãs e suas propriedades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6342E6-7450-4F84-9C4A-C852AFF0B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1159471"/>
          </a:xfrm>
        </p:spPr>
        <p:txBody>
          <a:bodyPr/>
          <a:lstStyle/>
          <a:p>
            <a:pPr algn="just">
              <a:buNone/>
            </a:pPr>
            <a:r>
              <a:rPr lang="pt-BR" sz="2000" dirty="0">
                <a:solidFill>
                  <a:srgbClr val="2A95B7"/>
                </a:solidFill>
              </a:rPr>
              <a:t>2. </a:t>
            </a:r>
            <a:r>
              <a:rPr lang="pt-BR" sz="2000" dirty="0"/>
              <a:t>Suspendendo um ímã de modo que ele posso girar livremente, ele toma, a direção norte-sul geográfica do lugar.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6D5A0E3-07E3-4B1C-8E52-D09A1811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82" y="2187725"/>
            <a:ext cx="2103120" cy="210312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546B6BE-E0F0-40F0-99B7-249330193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518" y="2296810"/>
            <a:ext cx="3139298" cy="19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78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2CE90A2-A297-4A46-B864-E17D4E7708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4676" y="883087"/>
                <a:ext cx="7020900" cy="1035360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1800" dirty="0"/>
                  <a:t>Observações:</a:t>
                </a:r>
              </a:p>
              <a:p>
                <a:pPr marL="285750" indent="-285750" algn="just"/>
                <a:r>
                  <a:rPr lang="pt-BR" sz="1800" dirty="0"/>
                  <a:t>Se a direção do deslocamento da carga for perpendicular à direção do vetor indução, </a:t>
                </a:r>
                <a:r>
                  <a:rPr lang="pt-BR" sz="1800" dirty="0" err="1"/>
                  <a:t>sen</a:t>
                </a:r>
                <a:r>
                  <a:rPr lang="pt-BR" sz="1800" dirty="0"/>
                  <a:t>𝛼=1, pois 𝛼=90°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𝑚𝑎𝑔</m:t>
                        </m:r>
                      </m:sub>
                    </m:sSub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|.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pt-BR" sz="1800" b="1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2CE90A2-A297-4A46-B864-E17D4E770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4676" y="883087"/>
                <a:ext cx="7020900" cy="1035360"/>
              </a:xfrm>
              <a:blipFill>
                <a:blip r:embed="rId2"/>
                <a:stretch>
                  <a:fillRect l="-781" r="-694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>
            <a:extLst>
              <a:ext uri="{FF2B5EF4-FFF2-40B4-BE49-F238E27FC236}">
                <a16:creationId xmlns:a16="http://schemas.microsoft.com/office/drawing/2014/main" id="{D54A8532-78D5-40C8-892E-D262BC80F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825" y="2184587"/>
            <a:ext cx="4347975" cy="18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85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94FFE-2CBF-4AD0-9D38-72C7A527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00" y="607916"/>
            <a:ext cx="7020900" cy="750300"/>
          </a:xfrm>
        </p:spPr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FBF265-574A-4A8C-87DD-9EF8D0575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222272"/>
            <a:ext cx="7020900" cy="2706900"/>
          </a:xfrm>
        </p:spPr>
        <p:txBody>
          <a:bodyPr/>
          <a:lstStyle/>
          <a:p>
            <a:pPr algn="just">
              <a:buNone/>
            </a:pPr>
            <a:r>
              <a:rPr lang="pt-BR" sz="1600" dirty="0"/>
              <a:t>10. (PUC) Um elétron num tubo de raios catódicos está se movendo paralelamente ao eixo do tubo com velocidade 107 m/s. Aplicando-se um campo de indução magnética de 2T, paralelo ao eixo do tubo, a força magnética que atua sobre o elétron vale:</a:t>
            </a:r>
          </a:p>
          <a:p>
            <a:pPr algn="just">
              <a:buNone/>
            </a:pPr>
            <a:r>
              <a:rPr lang="pt-BR" sz="1600" dirty="0"/>
              <a:t>a) 3,2 . 10-12N</a:t>
            </a:r>
          </a:p>
          <a:p>
            <a:pPr algn="just">
              <a:buNone/>
            </a:pPr>
            <a:r>
              <a:rPr lang="pt-BR" sz="1600" dirty="0"/>
              <a:t>b) nula</a:t>
            </a:r>
          </a:p>
          <a:p>
            <a:pPr algn="just">
              <a:buNone/>
            </a:pPr>
            <a:r>
              <a:rPr lang="pt-BR" sz="1600" dirty="0"/>
              <a:t>c) 1,6 . 10-12 N</a:t>
            </a:r>
          </a:p>
          <a:p>
            <a:pPr algn="just">
              <a:buNone/>
            </a:pPr>
            <a:r>
              <a:rPr lang="pt-BR" sz="1600" dirty="0"/>
              <a:t>d) 1,6 . 10-26 N</a:t>
            </a:r>
          </a:p>
          <a:p>
            <a:pPr algn="just">
              <a:buNone/>
            </a:pPr>
            <a:r>
              <a:rPr lang="pt-BR" sz="1600" dirty="0"/>
              <a:t>e) 3,2 . 10-26 N</a:t>
            </a:r>
          </a:p>
        </p:txBody>
      </p:sp>
    </p:spTree>
    <p:extLst>
      <p:ext uri="{BB962C8B-B14F-4D97-AF65-F5344CB8AC3E}">
        <p14:creationId xmlns:p14="http://schemas.microsoft.com/office/powerpoint/2010/main" val="3257261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446265" y="2396131"/>
            <a:ext cx="4214173" cy="9024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pt-BR" dirty="0"/>
              <a:t>Obrigado pela atenção!</a:t>
            </a:r>
            <a:endParaRPr lang="en" dirty="0"/>
          </a:p>
        </p:txBody>
      </p:sp>
      <p:sp>
        <p:nvSpPr>
          <p:cNvPr id="6" name="Shape 247"/>
          <p:cNvSpPr/>
          <p:nvPr/>
        </p:nvSpPr>
        <p:spPr>
          <a:xfrm rot="19859703">
            <a:off x="5775985" y="3053334"/>
            <a:ext cx="990557" cy="85203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9" name="Shape 245"/>
          <p:cNvSpPr/>
          <p:nvPr/>
        </p:nvSpPr>
        <p:spPr>
          <a:xfrm rot="1577756">
            <a:off x="2369274" y="3140713"/>
            <a:ext cx="640563" cy="79307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Shape 274"/>
          <p:cNvSpPr/>
          <p:nvPr/>
        </p:nvSpPr>
        <p:spPr>
          <a:xfrm rot="1252135">
            <a:off x="5544188" y="1027158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" name="Shape 276"/>
          <p:cNvSpPr/>
          <p:nvPr/>
        </p:nvSpPr>
        <p:spPr>
          <a:xfrm rot="1792396">
            <a:off x="1868091" y="1058247"/>
            <a:ext cx="573839" cy="961174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263"/>
          <p:cNvSpPr/>
          <p:nvPr/>
        </p:nvSpPr>
        <p:spPr>
          <a:xfrm rot="19935496">
            <a:off x="6518861" y="1166596"/>
            <a:ext cx="784263" cy="815475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t-BR" dirty="0">
              <a:solidFill>
                <a:srgbClr val="434343"/>
              </a:solidFill>
            </a:endParaRPr>
          </a:p>
        </p:txBody>
      </p:sp>
      <p:sp>
        <p:nvSpPr>
          <p:cNvPr id="10" name="Shape 257"/>
          <p:cNvSpPr/>
          <p:nvPr/>
        </p:nvSpPr>
        <p:spPr>
          <a:xfrm>
            <a:off x="6472180" y="288346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90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A45EB-8C02-4950-BD4B-DAF0A45D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IMPORTANTE!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E383CDA0-B41D-4987-B6E3-8E1F8EADB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8604" y="796175"/>
            <a:ext cx="3460020" cy="3460020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90A9630-0B52-43F1-849E-60CF8E844677}"/>
              </a:ext>
            </a:extLst>
          </p:cNvPr>
          <p:cNvSpPr txBox="1">
            <a:spLocks/>
          </p:cNvSpPr>
          <p:nvPr/>
        </p:nvSpPr>
        <p:spPr>
          <a:xfrm>
            <a:off x="1433548" y="1922057"/>
            <a:ext cx="2205764" cy="52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Font typeface="Sniglet"/>
              <a:buNone/>
            </a:pPr>
            <a:r>
              <a:rPr lang="pt-BR" sz="2000" dirty="0"/>
              <a:t>Norte geográfico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F581FFD7-DEC8-4A7B-A7A8-59BE5A3A11F8}"/>
              </a:ext>
            </a:extLst>
          </p:cNvPr>
          <p:cNvSpPr txBox="1">
            <a:spLocks/>
          </p:cNvSpPr>
          <p:nvPr/>
        </p:nvSpPr>
        <p:spPr>
          <a:xfrm>
            <a:off x="2184610" y="2372799"/>
            <a:ext cx="498884" cy="52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Font typeface="Sniglet"/>
              <a:buNone/>
            </a:pPr>
            <a:r>
              <a:rPr lang="pt-BR" sz="3200" b="1" dirty="0">
                <a:solidFill>
                  <a:srgbClr val="FF0000"/>
                </a:solidFill>
              </a:rPr>
              <a:t>≠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4DCA4335-CAB9-4D6C-9D32-88DD92FDD2D7}"/>
              </a:ext>
            </a:extLst>
          </p:cNvPr>
          <p:cNvSpPr txBox="1">
            <a:spLocks/>
          </p:cNvSpPr>
          <p:nvPr/>
        </p:nvSpPr>
        <p:spPr>
          <a:xfrm>
            <a:off x="1433548" y="2937488"/>
            <a:ext cx="2205764" cy="52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Font typeface="Sniglet"/>
              <a:buNone/>
            </a:pPr>
            <a:r>
              <a:rPr lang="pt-BR" sz="2000" dirty="0"/>
              <a:t>Norte magnético</a:t>
            </a:r>
          </a:p>
        </p:txBody>
      </p:sp>
    </p:spTree>
    <p:extLst>
      <p:ext uri="{BB962C8B-B14F-4D97-AF65-F5344CB8AC3E}">
        <p14:creationId xmlns:p14="http://schemas.microsoft.com/office/powerpoint/2010/main" val="150674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A45EB-8C02-4950-BD4B-DAF0A45D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ímãs e suas propriedades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6342E6-7450-4F84-9C4A-C852AFF0B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1159471"/>
          </a:xfrm>
        </p:spPr>
        <p:txBody>
          <a:bodyPr/>
          <a:lstStyle/>
          <a:p>
            <a:pPr algn="just">
              <a:buNone/>
            </a:pPr>
            <a:r>
              <a:rPr lang="pt-BR" sz="2000" dirty="0">
                <a:solidFill>
                  <a:srgbClr val="2A95B7"/>
                </a:solidFill>
              </a:rPr>
              <a:t>3. </a:t>
            </a:r>
            <a:r>
              <a:rPr lang="pt-BR" sz="2000" dirty="0"/>
              <a:t>Os ímãs exercem, entre si, forças de ação mútua de atração e repulsão, conforme a posição em que são postos em presença de um outro.  </a:t>
            </a:r>
          </a:p>
        </p:txBody>
      </p:sp>
      <p:pic>
        <p:nvPicPr>
          <p:cNvPr id="1026" name="Picture 2" descr="Resultado de imagem para ima polos">
            <a:extLst>
              <a:ext uri="{FF2B5EF4-FFF2-40B4-BE49-F238E27FC236}">
                <a16:creationId xmlns:a16="http://schemas.microsoft.com/office/drawing/2014/main" id="{5748DCD3-18E5-481B-809C-A75268B8A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 b="15274"/>
          <a:stretch/>
        </p:blipFill>
        <p:spPr bwMode="auto">
          <a:xfrm>
            <a:off x="2350007" y="2410353"/>
            <a:ext cx="4863607" cy="189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4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A45EB-8C02-4950-BD4B-DAF0A45D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ímãs e suas propriedades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6342E6-7450-4F84-9C4A-C852AFF0B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1159471"/>
          </a:xfrm>
        </p:spPr>
        <p:txBody>
          <a:bodyPr/>
          <a:lstStyle/>
          <a:p>
            <a:pPr algn="just">
              <a:buNone/>
            </a:pPr>
            <a:r>
              <a:rPr lang="pt-BR" sz="2000" dirty="0">
                <a:solidFill>
                  <a:srgbClr val="2A95B7"/>
                </a:solidFill>
              </a:rPr>
              <a:t>4. </a:t>
            </a:r>
            <a:r>
              <a:rPr lang="pt-BR" sz="2000" dirty="0"/>
              <a:t>Cortando os ímãs em duas partes iguais, cada uma dessas partes constitui um novo ímã, que tem sempre dois polos (inseparabilidade dos polos de um ímã)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348988-ABF3-40C4-AF13-D6683D36D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2" t="22400" r="3125" b="17333"/>
          <a:stretch/>
        </p:blipFill>
        <p:spPr>
          <a:xfrm>
            <a:off x="2706624" y="2464308"/>
            <a:ext cx="3758184" cy="18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A45EB-8C02-4950-BD4B-DAF0A45D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ímãs e suas propriedades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6342E6-7450-4F84-9C4A-C852AFF0B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538470"/>
            <a:ext cx="4199156" cy="1433791"/>
          </a:xfrm>
        </p:spPr>
        <p:txBody>
          <a:bodyPr/>
          <a:lstStyle/>
          <a:p>
            <a:pPr algn="just">
              <a:buNone/>
            </a:pPr>
            <a:r>
              <a:rPr lang="pt-BR" sz="1800" dirty="0">
                <a:solidFill>
                  <a:srgbClr val="2A95B7"/>
                </a:solidFill>
              </a:rPr>
              <a:t>5. </a:t>
            </a:r>
            <a:r>
              <a:rPr lang="pt-BR" sz="1800" dirty="0"/>
              <a:t>Uma corrente elétrica gera um campo magnético no espaço circundante.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CE0E4A-2FA4-4B32-B513-33C8CCAB7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300" y="1052322"/>
            <a:ext cx="2705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7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11614-E717-4A30-A5BA-96CEDAAB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 Magnético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E985FBA-82F6-44C2-911A-347E750A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76" y="1546475"/>
            <a:ext cx="3571875" cy="125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2">
                <a:extLst>
                  <a:ext uri="{FF2B5EF4-FFF2-40B4-BE49-F238E27FC236}">
                    <a16:creationId xmlns:a16="http://schemas.microsoft.com/office/drawing/2014/main" id="{5AE2AB97-07B6-497F-AB73-A2C5CD126A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0940" y="2974339"/>
                <a:ext cx="7020900" cy="1159471"/>
              </a:xfrm>
            </p:spPr>
            <p:txBody>
              <a:bodyPr/>
              <a:lstStyle/>
              <a:p>
                <a:pPr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pt-BR" sz="2000" dirty="0">
                    <a:solidFill>
                      <a:srgbClr val="FF0000"/>
                    </a:solidFill>
                  </a:rPr>
                  <a:t> :</a:t>
                </a:r>
                <a:r>
                  <a:rPr lang="pt-BR" sz="2000" dirty="0">
                    <a:solidFill>
                      <a:srgbClr val="2A95B7"/>
                    </a:solidFill>
                  </a:rPr>
                  <a:t> </a:t>
                </a:r>
                <a:r>
                  <a:rPr lang="pt-BR" sz="2000" dirty="0"/>
                  <a:t>vetor indução magnética (vetor campo magnético)</a:t>
                </a:r>
              </a:p>
              <a:p>
                <a:pPr algn="just">
                  <a:buNone/>
                </a:pPr>
                <a:r>
                  <a:rPr lang="pt-BR" sz="2000" dirty="0">
                    <a:solidFill>
                      <a:srgbClr val="FF0000"/>
                    </a:solidFill>
                  </a:rPr>
                  <a:t>Direção: </a:t>
                </a:r>
                <a:r>
                  <a:rPr lang="pt-BR" sz="2000" dirty="0"/>
                  <a:t>direção da agulha</a:t>
                </a:r>
              </a:p>
              <a:p>
                <a:pPr algn="just">
                  <a:buNone/>
                </a:pPr>
                <a:r>
                  <a:rPr lang="pt-BR" sz="2000" dirty="0">
                    <a:solidFill>
                      <a:srgbClr val="FF0000"/>
                    </a:solidFill>
                  </a:rPr>
                  <a:t>Sentido: </a:t>
                </a:r>
                <a:r>
                  <a:rPr lang="pt-BR" sz="2000" dirty="0"/>
                  <a:t>aquele para onde o polo norte da agulha aponta</a:t>
                </a:r>
              </a:p>
            </p:txBody>
          </p:sp>
        </mc:Choice>
        <mc:Fallback xmlns="">
          <p:sp>
            <p:nvSpPr>
              <p:cNvPr id="11" name="Espaço Reservado para Conteúdo 2">
                <a:extLst>
                  <a:ext uri="{FF2B5EF4-FFF2-40B4-BE49-F238E27FC236}">
                    <a16:creationId xmlns:a16="http://schemas.microsoft.com/office/drawing/2014/main" id="{5AE2AB97-07B6-497F-AB73-A2C5CD126A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0940" y="2974339"/>
                <a:ext cx="7020900" cy="1159471"/>
              </a:xfrm>
              <a:blipFill>
                <a:blip r:embed="rId3"/>
                <a:stretch>
                  <a:fillRect l="-868" b="-16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8BC0F435-C8A1-467B-894D-A4EF741FC603}"/>
              </a:ext>
            </a:extLst>
          </p:cNvPr>
          <p:cNvSpPr txBox="1">
            <a:spLocks/>
          </p:cNvSpPr>
          <p:nvPr/>
        </p:nvSpPr>
        <p:spPr>
          <a:xfrm>
            <a:off x="5769863" y="2175125"/>
            <a:ext cx="2203705" cy="54978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Font typeface="Sniglet"/>
              <a:buNone/>
            </a:pPr>
            <a:r>
              <a:rPr lang="pt-BR" sz="2000" dirty="0">
                <a:solidFill>
                  <a:srgbClr val="2A95B7"/>
                </a:solidFill>
              </a:rPr>
              <a:t>Unidade: tesla (T)</a:t>
            </a:r>
          </a:p>
        </p:txBody>
      </p:sp>
    </p:spTree>
    <p:extLst>
      <p:ext uri="{BB962C8B-B14F-4D97-AF65-F5344CB8AC3E}">
        <p14:creationId xmlns:p14="http://schemas.microsoft.com/office/powerpoint/2010/main" val="122309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PAESPE">
      <a:majorFont>
        <a:latin typeface="Patrick Hand SC"/>
        <a:ea typeface=""/>
        <a:cs typeface=""/>
      </a:majorFont>
      <a:minorFont>
        <a:latin typeface="Snigle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1673</Words>
  <Application>Microsoft Office PowerPoint</Application>
  <PresentationFormat>On-screen Show (16:9)</PresentationFormat>
  <Paragraphs>144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Patrick Hand SC</vt:lpstr>
      <vt:lpstr>Sniglet</vt:lpstr>
      <vt:lpstr>Arial</vt:lpstr>
      <vt:lpstr>Cambria Math</vt:lpstr>
      <vt:lpstr>Seyton template</vt:lpstr>
      <vt:lpstr>magnetismo</vt:lpstr>
      <vt:lpstr>MAGNETISMO</vt:lpstr>
      <vt:lpstr>Os ímãs e suas propriedades</vt:lpstr>
      <vt:lpstr>Os ímãs e suas propriedades</vt:lpstr>
      <vt:lpstr>IMPORTANTE!</vt:lpstr>
      <vt:lpstr>Os ímãs e suas propriedades</vt:lpstr>
      <vt:lpstr>Os ímãs e suas propriedades</vt:lpstr>
      <vt:lpstr>Os ímãs e suas propriedades</vt:lpstr>
      <vt:lpstr>Campo Magnético</vt:lpstr>
      <vt:lpstr>Campo Magnético dos Ímãs</vt:lpstr>
      <vt:lpstr>Campo Magnético Uniforme</vt:lpstr>
      <vt:lpstr>Força Magnética sobre ímãs</vt:lpstr>
      <vt:lpstr>EXERCÍCIO </vt:lpstr>
      <vt:lpstr>EXERCÍCIO </vt:lpstr>
      <vt:lpstr>EXERCÍCIO </vt:lpstr>
      <vt:lpstr>EXERCÍCIO </vt:lpstr>
      <vt:lpstr>Fontes de Campo Magnético</vt:lpstr>
      <vt:lpstr>Campo magnético gerado por um condutor retilíneo percorrido por corrente elétrica</vt:lpstr>
      <vt:lpstr>PowerPoint Presentation</vt:lpstr>
      <vt:lpstr>PowerPoint Presentation</vt:lpstr>
      <vt:lpstr>PowerPoint Presentation</vt:lpstr>
      <vt:lpstr>EXERCÍCIO </vt:lpstr>
      <vt:lpstr>Campo magnético gerado por uma espira circular percorrida por corrente elétrica </vt:lpstr>
      <vt:lpstr>PowerPoint Presentation</vt:lpstr>
      <vt:lpstr>PowerPoint Presentation</vt:lpstr>
      <vt:lpstr>Bobina</vt:lpstr>
      <vt:lpstr>EXERCÍCIO </vt:lpstr>
      <vt:lpstr>Campo magnético de um Solenoide</vt:lpstr>
      <vt:lpstr>Campo magnético de um Solenoide</vt:lpstr>
      <vt:lpstr>PowerPoint Presentation</vt:lpstr>
      <vt:lpstr>EXERCÍCIO</vt:lpstr>
      <vt:lpstr>EXERCÍCIO</vt:lpstr>
      <vt:lpstr>EXERCÍCIO</vt:lpstr>
      <vt:lpstr>EXERCÍCIO</vt:lpstr>
      <vt:lpstr>PowerPoint Presentation</vt:lpstr>
      <vt:lpstr>FORÇA MAGNÉTICA</vt:lpstr>
      <vt:lpstr>FORÇA MAGNÉTICA</vt:lpstr>
      <vt:lpstr>FORÇA MAGNÉTICA</vt:lpstr>
      <vt:lpstr>PowerPoint Presentation</vt:lpstr>
      <vt:lpstr>PowerPoint Presentation</vt:lpstr>
      <vt:lpstr>EXERCÍCIO</vt:lpstr>
      <vt:lpstr>Obrigado pela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2018-09-21T21:36:21Z</dcterms:modified>
</cp:coreProperties>
</file>